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401" autoAdjust="0"/>
  </p:normalViewPr>
  <p:slideViewPr>
    <p:cSldViewPr snapToGrid="0">
      <p:cViewPr varScale="1">
        <p:scale>
          <a:sx n="110" d="100"/>
          <a:sy n="110" d="100"/>
        </p:scale>
        <p:origin x="6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398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936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79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03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0084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3753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829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19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77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94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655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4869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56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660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284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810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13230-EA21-4E69-9A99-02653C25C320}" type="datetimeFigureOut">
              <a:rPr lang="it-IT" smtClean="0"/>
              <a:t>19/03/2020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EEA0F1-E6AD-41C8-9A28-24F9E0CDE6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7476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Shape 52"/>
              <p:cNvSpPr/>
              <p:nvPr/>
            </p:nvSpPr>
            <p:spPr>
              <a:xfrm>
                <a:off x="131919" y="60900"/>
                <a:ext cx="11558938" cy="679710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xmlns:lc="http://schemas.openxmlformats.org/drawingml/2006/lockedCanvas" val="1"/>
                </a:ext>
              </a:extLst>
            </p:spPr>
            <p:txBody>
              <a:bodyPr lIns="0" tIns="0" rIns="0" bIns="0">
                <a:noAutofit/>
              </a:bodyPr>
              <a:lstStyle>
                <a:lvl1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1pPr>
                <a:lvl2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2pPr>
                <a:lvl3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3pPr>
                <a:lvl4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4pPr>
                <a:lvl5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5pPr>
                <a:lvl6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6pPr>
                <a:lvl7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7pPr>
                <a:lvl8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8pPr>
                <a:lvl9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9pPr>
              </a:lstStyle>
              <a:p>
                <a:r>
                  <a:rPr lang="it-IT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Tutorato di Analisi Matematica II </a:t>
                </a:r>
              </a:p>
              <a:p>
                <a:r>
                  <a:rPr lang="it-IT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Paolo </a:t>
                </a:r>
                <a:r>
                  <a:rPr lang="it-IT" sz="28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Vasarelli</a:t>
                </a:r>
                <a:r>
                  <a:rPr lang="it-IT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 </a:t>
                </a:r>
              </a:p>
              <a:p>
                <a:pPr lvl="0" algn="l" defTabSz="457200">
                  <a:defRPr sz="1800">
                    <a:solidFill>
                      <a:srgbClr val="000000"/>
                    </a:solidFill>
                    <a:effectLst/>
                  </a:defRPr>
                </a:pPr>
                <a:endParaRPr lang="it-IT" sz="2500" dirty="0" smtClean="0">
                  <a:solidFill>
                    <a:schemeClr val="tx1"/>
                  </a:solidFill>
                  <a:latin typeface="Bradley Hand ITC" panose="03070402050302030203" pitchFamily="66" charset="0"/>
                </a:endParaRPr>
              </a:p>
              <a:p>
                <a:pPr lvl="0" algn="l" defTabSz="457200"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lang="it-IT" sz="25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Esercizio 2</a:t>
                </a:r>
              </a:p>
              <a:p>
                <a:pPr lvl="0" algn="l" defTabSz="457200"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lang="it-IT" sz="25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la serie di potenze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5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it-IT" sz="2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5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ar-AE" sz="25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5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5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5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ar-AE" sz="25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5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ar-AE" sz="2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AE" sz="2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ar-AE" sz="25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ar-AE" sz="25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457200" lvl="0" indent="-457200" algn="l" defTabSz="457200">
                  <a:buFont typeface="+mj-lt"/>
                  <a:buAutoNum type="alphaLcPeriod"/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lang="it-IT" sz="25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raggio di convergenza al variare di </a:t>
                </a:r>
                <a:r>
                  <a:rPr lang="it-IT" sz="250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sz="25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&gt;0.</a:t>
                </a:r>
              </a:p>
              <a:p>
                <a:pPr marL="457200" lvl="0" indent="-457200" algn="l" defTabSz="457200">
                  <a:buFont typeface="+mj-lt"/>
                  <a:buAutoNum type="alphaLcPeriod"/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lang="it-IT" sz="25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Studiare la convergenza puntuale, assoluta e totale al variare </a:t>
                </a:r>
                <a:r>
                  <a:rPr lang="it-IT" sz="25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 </a:t>
                </a:r>
                <a:r>
                  <a:rPr lang="it-IT" sz="25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sz="25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&gt;0</a:t>
                </a:r>
                <a:r>
                  <a:rPr lang="it-IT" sz="25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marL="457200" lvl="0" indent="-457200" algn="l" defTabSz="457200">
                  <a:buFont typeface="+mj-lt"/>
                  <a:buAutoNum type="alphaLcPeriod"/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lang="it-IT" sz="25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Dire se ed in quali intervalli la serie è derivabile e/o integrabile termine a termine. </a:t>
                </a:r>
                <a:r>
                  <a:rPr lang="it-IT" sz="250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endParaRPr lang="it-IT" sz="25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Shap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19" y="60900"/>
                <a:ext cx="11558938" cy="6797100"/>
              </a:xfrm>
              <a:prstGeom prst="rect">
                <a:avLst/>
              </a:prstGeom>
              <a:blipFill rotWithShape="0">
                <a:blip r:embed="rId2"/>
                <a:stretch>
                  <a:fillRect l="-1688" t="-170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xmlns:lc="http://schemas.openxmlformats.org/drawingml/2006/lockedCanvas" val="1"/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052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Shape 52"/>
              <p:cNvSpPr/>
              <p:nvPr/>
            </p:nvSpPr>
            <p:spPr>
              <a:xfrm>
                <a:off x="131919" y="60900"/>
                <a:ext cx="11558938" cy="679710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xmlns:lc="http://schemas.openxmlformats.org/drawingml/2006/lockedCanvas" val="1"/>
                </a:ext>
              </a:extLst>
            </p:spPr>
            <p:txBody>
              <a:bodyPr lIns="0" tIns="0" rIns="0" bIns="0">
                <a:noAutofit/>
              </a:bodyPr>
              <a:lstStyle>
                <a:lvl1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1pPr>
                <a:lvl2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2pPr>
                <a:lvl3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3pPr>
                <a:lvl4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4pPr>
                <a:lvl5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5pPr>
                <a:lvl6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6pPr>
                <a:lvl7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7pPr>
                <a:lvl8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8pPr>
                <a:lvl9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9pPr>
              </a:lstStyle>
              <a:p>
                <a:r>
                  <a:rPr lang="it-IT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Tutorato di Analisi Matematica II </a:t>
                </a:r>
              </a:p>
              <a:p>
                <a:r>
                  <a:rPr lang="it-IT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Paolo </a:t>
                </a:r>
                <a:r>
                  <a:rPr lang="it-IT" sz="28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Vasarelli</a:t>
                </a:r>
                <a:r>
                  <a:rPr lang="it-IT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 </a:t>
                </a:r>
              </a:p>
              <a:p>
                <a:pPr lvl="0" algn="l" defTabSz="457200">
                  <a:defRPr sz="1800">
                    <a:solidFill>
                      <a:srgbClr val="000000"/>
                    </a:solidFill>
                    <a:effectLst/>
                  </a:defRPr>
                </a:pPr>
                <a:endParaRPr lang="it-IT" sz="2500" dirty="0" smtClean="0">
                  <a:solidFill>
                    <a:schemeClr val="tx1"/>
                  </a:solidFill>
                  <a:latin typeface="Bradley Hand ITC" panose="03070402050302030203" pitchFamily="66" charset="0"/>
                </a:endParaRPr>
              </a:p>
              <a:p>
                <a:pPr algn="just"/>
                <a:r>
                  <a:rPr lang="it-IT" sz="2400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raggio di convergenza al variare di </a:t>
                </a:r>
                <a:r>
                  <a:rPr lang="it-IT" sz="2400" i="1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sz="2400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&gt;0.</a:t>
                </a:r>
              </a:p>
              <a:p>
                <a:pPr algn="just"/>
                <a:endParaRPr lang="it-IT" altLang="it-IT" sz="2400" dirty="0" smtClean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E’ una serie di potenze di centro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altLang="it-IT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it-IT" altLang="it-IT" sz="2400" dirty="0" smtClean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sSup>
                          <m:sSup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altLang="it-IT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altLang="it-IT" sz="2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altLang="it-IT" sz="2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it-IT" altLang="it-IT" sz="2400" b="0" i="0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ar-AE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buNone/>
                </a:pP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Per calcolare il raggio di convergenza dobbiamo calcolare il limite:</a:t>
                </a:r>
              </a:p>
              <a:p>
                <a:pPr algn="just">
                  <a:buNone/>
                </a:pP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=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altLang="it-IT" sz="24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→</m:t>
                            </m:r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rad>
                          <m:rad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</m:deg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d>
                          </m:e>
                        </m:rad>
                        <m: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</m:t>
                        </m:r>
                        <m:func>
                          <m:func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it-IT" altLang="it-IT" sz="24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𝑛</m:t>
                                </m:r>
                                <m: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→</m:t>
                                </m:r>
                                <m: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∞</m:t>
                                </m:r>
                              </m:lim>
                            </m:limLow>
                          </m:fName>
                          <m:e>
                            <m:rad>
                              <m:rad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𝑛</m:t>
                                </m:r>
                              </m:deg>
                              <m:e>
                                <m:f>
                                  <m:f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3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MT Extra" panose="05050102010205020202" pitchFamily="18" charset="2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altLang="it-IT" sz="2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MT Extra" panose="05050102010205020202" pitchFamily="18" charset="2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it-IT" altLang="it-IT" sz="240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MT Extra" panose="05050102010205020202" pitchFamily="18" charset="2"/>
                                          </a:rPr>
                                          <m:t>𝛼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rad>
                          </m:e>
                        </m:func>
                      </m:e>
                    </m:func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func>
                      <m:funcPr>
                        <m:ctrl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altLang="it-IT" sz="240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lim</m:t>
                            </m:r>
                          </m:e>
                          <m:lim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→</m:t>
                            </m:r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it-IT" altLang="it-IT" sz="240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Pr>
                          <m:num>
                            <m:rad>
                              <m:rad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𝑛</m:t>
                                </m:r>
                              </m:deg>
                              <m:e>
                                <m:r>
                                  <a:rPr lang="it-IT" altLang="it-IT" sz="2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ad>
                              <m:rad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𝑛</m:t>
                                </m:r>
                              </m:deg>
                              <m:e>
                                <m:sSup>
                                  <m:sSup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𝛼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  <m: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</m:t>
                        </m:r>
                        <m:f>
                          <m:f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it-IT" altLang="it-IT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→</m:t>
                                    </m:r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rad>
                                  <m:rad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</m:deg>
                                  <m:e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3</m:t>
                                    </m:r>
                                  </m:e>
                                </m:rad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it-IT" altLang="it-IT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→</m:t>
                                    </m:r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rad>
                                  <m:rad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radPr>
                                  <m:deg>
                                    <m:r>
                                      <m:rPr>
                                        <m:brk m:alnAt="7"/>
                                      </m:r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</m:deg>
                                  <m:e>
                                    <m:sSup>
                                      <m:sSupPr>
                                        <m:ctrlP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MT Extra" panose="05050102010205020202" pitchFamily="18" charset="2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MT Extra" panose="05050102010205020202" pitchFamily="18" charset="2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  <a:sym typeface="MT Extra" panose="05050102010205020202" pitchFamily="18" charset="2"/>
                                          </a:rPr>
                                          <m:t>𝛼</m:t>
                                        </m:r>
                                      </m:sup>
                                    </m:sSup>
                                  </m:e>
                                </m:rad>
                              </m:e>
                            </m:func>
                          </m:den>
                        </m:f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</m:t>
                        </m:r>
                        <m:f>
                          <m:f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→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sSup>
                                  <m:sSupPr>
                                    <m:ctrlP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3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t-IT" altLang="it-IT" sz="2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sup>
                                </m:sSup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→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sSup>
                                  <m:sSupPr>
                                    <m:ctrlP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  <a:sym typeface="MT Extra" panose="05050102010205020202" pitchFamily="18" charset="2"/>
                                      </a:rPr>
                                      <m:t>𝑛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altLang="it-IT" sz="240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num>
                                      <m:den>
                                        <m:r>
                                          <a:rPr lang="it-IT" altLang="it-IT" sz="2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sup>
                                </m:sSup>
                              </m:e>
                            </m:func>
                          </m:den>
                        </m:f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</m:t>
                        </m:r>
                        <m:f>
                          <m:f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altLang="it-IT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2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sup>
                                <m:func>
                                  <m:funcPr>
                                    <m:ctrlP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limLow>
                                      <m:limLowPr>
                                        <m:ctrlPr>
                                          <a:rPr lang="it-IT" altLang="it-IT" sz="240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limLow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it-IT" altLang="it-IT" sz="2400" i="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lim</m:t>
                                        </m:r>
                                      </m:e>
                                      <m:lim>
                                        <m:r>
                                          <a:rPr lang="it-IT" altLang="it-IT" sz="2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  <m:r>
                                          <a:rPr lang="it-IT" altLang="it-IT" sz="2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→</m:t>
                                        </m:r>
                                        <m:r>
                                          <a:rPr lang="it-IT" altLang="it-IT" sz="2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∞</m:t>
                                        </m:r>
                                      </m:lim>
                                    </m:limLow>
                                  </m:fName>
                                  <m:e>
                                    <m:f>
                                      <m:fPr>
                                        <m:ctrlPr>
                                          <a:rPr lang="it-IT" altLang="it-IT" sz="240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altLang="it-IT" sz="2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t-IT" altLang="it-IT" sz="24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e>
                                </m:func>
                              </m:sup>
                            </m:sSup>
                          </m:num>
                          <m:den>
                            <m:func>
                              <m:funcPr>
                                <m:ctrlPr>
                                  <a:rPr lang="it-IT" altLang="it-IT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sSup>
                                  <m:sSupPr>
                                    <m:ctrlP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func>
                                      <m:funcPr>
                                        <m:ctrlPr>
                                          <a:rPr lang="it-IT" altLang="it-IT" sz="240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altLang="it-IT" sz="2400" i="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sSup>
                                          <m:sSupPr>
                                            <m:ctrlPr>
                                              <a:rPr lang="it-IT" altLang="it-IT" sz="2400" i="1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it-IT" altLang="it-IT" sz="24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  <m:sup>
                                            <m:f>
                                              <m:fPr>
                                                <m:ctrlPr>
                                                  <a:rPr lang="it-IT" altLang="it-IT" sz="2400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</m:ctrlPr>
                                              </m:fPr>
                                              <m:num>
                                                <m:r>
                                                  <a:rPr lang="it-IT" altLang="it-IT" sz="2400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𝛼</m:t>
                                                </m:r>
                                              </m:num>
                                              <m:den>
                                                <m:r>
                                                  <a:rPr lang="it-IT" altLang="it-IT" sz="2400" b="0" i="1" smtClean="0">
                                                    <a:solidFill>
                                                      <a:schemeClr val="tx1"/>
                                                    </a:solidFill>
                                                    <a:effectLst/>
                                                    <a:latin typeface="Cambria Math" panose="02040503050406030204" pitchFamily="18" charset="0"/>
                                                    <a:ea typeface="Cambria Math" panose="02040503050406030204" pitchFamily="18" charset="0"/>
                                                  </a:rPr>
                                                  <m:t>𝑛</m:t>
                                                </m:r>
                                              </m:den>
                                            </m:f>
                                          </m:sup>
                                        </m:sSup>
                                      </m:e>
                                    </m:func>
                                  </m:sup>
                                </m:sSup>
                              </m:e>
                            </m:func>
                          </m:den>
                        </m:f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</m:e>
                    </m:func>
                  </m:oMath>
                </a14:m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buNone/>
                </a:pPr>
                <a14:m>
                  <m:oMath xmlns:m="http://schemas.openxmlformats.org/officeDocument/2006/math">
                    <m:r>
                      <a:rPr lang="it-IT" altLang="it-I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f>
                      <m:fPr>
                        <m:ctrl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func>
                              <m:func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f>
                                  <m:f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func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it-IT" altLang="it-IT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func>
                                  <m:func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sSup>
                                      <m:sSupPr>
                                        <m:ctrlP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f>
                                          <m:fPr>
                                            <m:ctrlPr>
                                              <a:rPr lang="it-IT" altLang="it-IT" sz="2400" i="1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it-IT" altLang="it-IT" sz="2400" i="1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</m:num>
                                          <m:den>
                                            <m:r>
                                              <a:rPr lang="it-IT" altLang="it-IT" sz="2400" i="1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den>
                                        </m:f>
                                      </m:sup>
                                    </m:sSup>
                                  </m:e>
                                </m:func>
                              </m:e>
                            </m:func>
                          </m:sup>
                        </m:sSup>
                      </m:den>
                    </m:f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func>
                              <m:func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f>
                                  <m:f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func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f>
                                  <m:fPr>
                                    <m:ctrlP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altLang="it-IT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num>
                                  <m:den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  <m:func>
                                  <m:func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it-IT" alt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e>
                            </m:func>
                          </m:sup>
                        </m:sSup>
                      </m:den>
                    </m:f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func>
                              <m:func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limLow>
                                  <m:limLow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f>
                                  <m:f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func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unc>
                              <m:funcPr>
                                <m:ctrlPr>
                                  <a:rPr lang="it-IT" altLang="it-IT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it-IT" altLang="it-IT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  <m:limLow>
                                  <m:limLow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limLow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it-IT" altLang="it-IT" sz="24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lim</m:t>
                                    </m:r>
                                  </m:e>
                                  <m:lim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→</m:t>
                                    </m:r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lim>
                                </m:limLow>
                              </m:fName>
                              <m:e>
                                <m:f>
                                  <m:fPr>
                                    <m:ctrlP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func>
                                      <m:funcPr>
                                        <m:ctrlP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altLang="it-IT" sz="24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it-IT" alt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num>
                                  <m:den>
                                    <m:r>
                                      <a:rPr lang="it-IT" altLang="it-IT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den>
                                </m:f>
                              </m:e>
                            </m:func>
                          </m:sup>
                        </m:sSup>
                      </m:den>
                    </m:f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alt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it-IT" alt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alt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alt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it-IT" alt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it-IT" alt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alt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</m:den>
                    </m:f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it-IT" altLang="it-IT" sz="2400" dirty="0" smtClean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buNone/>
                </a:pP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Pertanto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raggio di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convergenza, per ogni </a:t>
                </a:r>
                <a14:m>
                  <m:oMath xmlns:m="http://schemas.openxmlformats.org/officeDocument/2006/math">
                    <m:r>
                      <a:rPr lang="it-IT" altLang="it-IT" sz="24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:</a:t>
                </a:r>
              </a:p>
              <a:p>
                <a:r>
                  <a:rPr lang="it-IT" altLang="it-IT" sz="2400" i="1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R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altLang="it-IT" sz="2400" dirty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</m:t>
                        </m:r>
                      </m:den>
                    </m:f>
                  </m:oMath>
                </a14:m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endParaRPr 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7" name="Shap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19" y="60900"/>
                <a:ext cx="11558938" cy="6797100"/>
              </a:xfrm>
              <a:prstGeom prst="rect">
                <a:avLst/>
              </a:prstGeom>
              <a:blipFill rotWithShape="0">
                <a:blip r:embed="rId2"/>
                <a:stretch>
                  <a:fillRect l="-1635" t="-170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xmlns:lc="http://schemas.openxmlformats.org/drawingml/2006/lockedCanvas" val="1"/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1271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Shape 52"/>
              <p:cNvSpPr/>
              <p:nvPr/>
            </p:nvSpPr>
            <p:spPr>
              <a:xfrm>
                <a:off x="131919" y="60900"/>
                <a:ext cx="11558938" cy="679710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xmlns:lc="http://schemas.openxmlformats.org/drawingml/2006/lockedCanvas" val="1"/>
                </a:ext>
              </a:extLst>
            </p:spPr>
            <p:txBody>
              <a:bodyPr lIns="0" tIns="0" rIns="0" bIns="0">
                <a:noAutofit/>
              </a:bodyPr>
              <a:lstStyle>
                <a:lvl1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1pPr>
                <a:lvl2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2pPr>
                <a:lvl3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3pPr>
                <a:lvl4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4pPr>
                <a:lvl5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5pPr>
                <a:lvl6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6pPr>
                <a:lvl7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7pPr>
                <a:lvl8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8pPr>
                <a:lvl9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9pPr>
              </a:lstStyle>
              <a:p>
                <a:pPr lvl="0" algn="l" defTabSz="457200"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Studiare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</a:t>
                </a:r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convergenza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puntuale, assoluta e totale al variare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 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&gt;0.</a:t>
                </a:r>
              </a:p>
              <a:p>
                <a:pPr algn="just"/>
                <a:endParaRPr lang="it-IT" altLang="it-IT" sz="2400" dirty="0" smtClean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Studiamo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comportamento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della serie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agli estremi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dell’intervallo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(0,2)=(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1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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1,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1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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1)</a:t>
                </a:r>
                <a:endParaRPr lang="it-IT" altLang="it-IT" sz="2400" dirty="0" smtClean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sostituendo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nella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al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posto di </a:t>
                </a:r>
                <a14:m>
                  <m:oMath xmlns:m="http://schemas.openxmlformats.org/officeDocument/2006/math">
                    <m:r>
                      <a:rPr lang="it-IT" altLang="it-IT" sz="2400" i="1" dirty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it-IT" altLang="it-IT" sz="2400" i="1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0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2.</a:t>
                </a:r>
              </a:p>
              <a:p>
                <a:pPr algn="just"/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Per </a:t>
                </a:r>
                <a14:m>
                  <m:oMath xmlns:m="http://schemas.openxmlformats.org/officeDocument/2006/math"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0</m:t>
                    </m:r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, si ha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E’ una serie a termini di segno</a:t>
                </a:r>
              </a:p>
              <a:p>
                <a:pPr algn="just"/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a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lterno. Applichiamo il criterio della assoluta convergenza. </a:t>
                </a:r>
              </a:p>
              <a:p>
                <a:pPr algn="just"/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d>
                          <m:dPr>
                            <m:begChr m:val="|"/>
                            <m:endChr m:val="|"/>
                            <m:ctrlPr>
                              <a:rPr lang="ar-AE" sz="240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ar-AE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ar-AE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ar-AE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ar-AE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ar-AE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ar-AE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f>
                              <m:fPr>
                                <m:ctrlPr>
                                  <a:rPr lang="ar-AE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2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ar-AE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  <m:sup>
                                    <m:r>
                                      <a:rPr lang="ar-AE" sz="24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  <m:nary>
                              <m:naryPr>
                                <m:chr m:val="∑"/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t-IT" sz="24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ar-AE" sz="24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400" b="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ar-AE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ar-AE" sz="24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nary>
                          </m:e>
                        </m:nary>
                      </m:e>
                    </m:nary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la serie armonica generalizzata</a:t>
                </a:r>
              </a:p>
              <a:p>
                <a:pPr algn="just"/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Converge per </a:t>
                </a:r>
                <a:r>
                  <a:rPr lang="it-IT" sz="2400" i="1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&gt;1. Quindi,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per </a:t>
                </a:r>
                <a:r>
                  <a:rPr lang="it-IT" sz="2400" i="1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&gt;1</a:t>
                </a:r>
                <a:r>
                  <a:rPr 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, 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assolutamente convergente</a:t>
                </a:r>
              </a:p>
              <a:p>
                <a:pPr algn="just"/>
                <a:r>
                  <a:rPr 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 quindi converge.  </a:t>
                </a:r>
              </a:p>
              <a:p>
                <a:pPr algn="just"/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Ora, applichiamo il criterio di Leibnitz alla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con 0&lt;</a:t>
                </a:r>
                <a:r>
                  <a:rPr lang="it-IT" altLang="it-IT" sz="2400" i="1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1. </a:t>
                </a:r>
              </a:p>
              <a:p>
                <a:pPr algn="just"/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Siamo nelle ipotesi di Leibnitz: la successione 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altLang="it-IT" sz="24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altLang="it-IT" sz="2400" b="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num>
                      <m:den>
                        <m:sSup>
                          <m:sSupPr>
                            <m:ctrlPr>
                              <a:rPr lang="it-IT" altLang="it-IT" sz="240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pPr>
                          <m:e>
                            <m:r>
                              <a:rPr lang="it-IT" altLang="it-IT" sz="2400" b="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e>
                          <m:sup>
                            <m:r>
                              <a:rPr lang="it-IT" altLang="it-IT" sz="2400" i="1" smtClean="0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𝛼</m:t>
                            </m:r>
                          </m:sup>
                        </m:sSup>
                      </m:den>
                    </m:f>
                  </m:oMath>
                </a14:m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} è infinitesima, monotona decrescente, dunque 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con 0&lt;</a:t>
                </a:r>
                <a:r>
                  <a:rPr lang="it-IT" altLang="it-IT" sz="2400" i="1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1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converge.</a:t>
                </a:r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/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Per </a:t>
                </a:r>
                <a14:m>
                  <m:oMath xmlns:m="http://schemas.openxmlformats.org/officeDocument/2006/math">
                    <m:r>
                      <a:rPr lang="it-IT" altLang="it-I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</m:t>
                    </m:r>
                    <m:r>
                      <a:rPr lang="it-IT" altLang="it-I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altLang="it-I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2</m:t>
                    </m:r>
                  </m:oMath>
                </a14:m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, si ha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  <m:sSup>
                          <m:sSup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d>
                          </m:e>
                          <m:sup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</m:oMath>
                </a14:m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it-I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nary>
                      <m:naryPr>
                        <m:chr m:val="∑"/>
                        <m:ctrl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ar-AE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ar-AE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i="1">
                                <a:solidFill>
                                  <a:schemeClr val="tx1"/>
                                </a:solidFill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ar-AE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p>
                            </m:sSup>
                          </m:den>
                        </m:f>
                      </m:e>
                    </m:nary>
                  </m:oMath>
                </a14:m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serie armonica generalizzata</a:t>
                </a:r>
              </a:p>
              <a:p>
                <a:pPr algn="just"/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Converge per </a:t>
                </a:r>
                <a:r>
                  <a:rPr lang="it-IT" sz="2400" i="1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&gt;1, diverge per </a:t>
                </a:r>
                <a:r>
                  <a:rPr lang="it-IT" sz="2400" i="1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1</a:t>
                </a:r>
                <a:r>
                  <a:rPr 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</a:t>
                </a:r>
              </a:p>
              <a:p>
                <a:pPr algn="just"/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7" name="Shap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19" y="60900"/>
                <a:ext cx="11558938" cy="6797100"/>
              </a:xfrm>
              <a:prstGeom prst="rect">
                <a:avLst/>
              </a:prstGeom>
              <a:blipFill rotWithShape="0">
                <a:blip r:embed="rId2"/>
                <a:stretch>
                  <a:fillRect l="-1635" t="-1435" r="-1582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xmlns:lc="http://schemas.openxmlformats.org/drawingml/2006/lockedCanvas" val="1"/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738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Shape 52"/>
              <p:cNvSpPr/>
              <p:nvPr/>
            </p:nvSpPr>
            <p:spPr>
              <a:xfrm>
                <a:off x="131919" y="60900"/>
                <a:ext cx="11558938" cy="6797100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xmlns:lc="http://schemas.openxmlformats.org/drawingml/2006/lockedCanvas" val="1"/>
                </a:ext>
              </a:extLst>
            </p:spPr>
            <p:txBody>
              <a:bodyPr lIns="0" tIns="0" rIns="0" bIns="0">
                <a:noAutofit/>
              </a:bodyPr>
              <a:lstStyle>
                <a:lvl1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1pPr>
                <a:lvl2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2pPr>
                <a:lvl3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3pPr>
                <a:lvl4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4pPr>
                <a:lvl5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5pPr>
                <a:lvl6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6pPr>
                <a:lvl7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7pPr>
                <a:lvl8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8pPr>
                <a:lvl9pPr algn="ctr" defTabSz="584200">
                  <a:defRPr sz="4200">
                    <a:solidFill>
                      <a:srgbClr val="BC00FF"/>
                    </a:solidFill>
                    <a:effectLst>
                      <a:outerShdw blurRad="50800" dist="38100" dir="5400000" rotWithShape="0">
                        <a:srgbClr val="000000"/>
                      </a:outerShdw>
                    </a:effectLst>
                    <a:latin typeface="Helvetica Neue Light"/>
                    <a:ea typeface="Helvetica Neue Light"/>
                    <a:cs typeface="Helvetica Neue Light"/>
                    <a:sym typeface="Helvetica Neue Light"/>
                  </a:defRPr>
                </a:lvl9pPr>
              </a:lstStyle>
              <a:p>
                <a:r>
                  <a:rPr lang="it-IT" sz="28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Tutorato di Analisi Matematica II </a:t>
                </a:r>
              </a:p>
              <a:p>
                <a:r>
                  <a:rPr lang="it-IT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Paolo </a:t>
                </a:r>
                <a:r>
                  <a:rPr lang="it-IT" sz="2800" b="1" dirty="0" err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Vasarelli</a:t>
                </a:r>
                <a:r>
                  <a:rPr lang="it-IT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Bradley Hand ITC" panose="03070402050302030203" pitchFamily="66" charset="0"/>
                  </a:rPr>
                  <a:t> </a:t>
                </a:r>
              </a:p>
              <a:p>
                <a:pPr lvl="0" algn="l" defTabSz="457200">
                  <a:defRPr sz="1800">
                    <a:solidFill>
                      <a:srgbClr val="000000"/>
                    </a:solidFill>
                    <a:effectLst/>
                  </a:defRPr>
                </a:pPr>
                <a:endParaRPr lang="it-IT" sz="2500" dirty="0" smtClean="0">
                  <a:solidFill>
                    <a:schemeClr val="tx1"/>
                  </a:solidFill>
                  <a:latin typeface="Bradley Hand ITC" panose="03070402050302030203" pitchFamily="66" charset="0"/>
                </a:endParaRPr>
              </a:p>
              <a:p>
                <a:pPr lvl="0" algn="l" defTabSz="457200">
                  <a:defRPr sz="1800">
                    <a:solidFill>
                      <a:srgbClr val="000000"/>
                    </a:solidFill>
                    <a:effectLst/>
                  </a:defRPr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Studiare la </a:t>
                </a:r>
                <a:r>
                  <a:rPr lang="it-IT" sz="2400" dirty="0" smtClean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convergenza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puntuale, assoluta e totale al variare 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 </a:t>
                </a:r>
                <a:r>
                  <a:rPr lang="it-IT" sz="2400" i="1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</a:t>
                </a: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&gt;0.</a:t>
                </a:r>
              </a:p>
              <a:p>
                <a:pPr algn="just"/>
                <a:endParaRPr lang="it-IT" altLang="it-IT" sz="2400" dirty="0" smtClean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r>
                      <a:rPr lang="it-IT" altLang="it-IT" sz="24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it-IT" altLang="it-IT" sz="24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it-IT" altLang="it-IT" sz="2400" dirty="0" smtClean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serie converge puntualmente nell’intervallo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0,2).</a:t>
                </a:r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converge assolutamente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nell’intervallo (0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,2).</a:t>
                </a:r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serie converge totalmente in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[1,1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] con (0,1).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altLang="it-IT" sz="2400" dirty="0" smtClean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</a:t>
                </a:r>
                <a14:m>
                  <m:oMath xmlns:m="http://schemas.openxmlformats.org/officeDocument/2006/math">
                    <m:r>
                      <a:rPr lang="it-IT" altLang="it-I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it-IT" altLang="it-IT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it-IT" altLang="it-IT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serie converge puntualmente nell’intervallo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[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0,2].</a:t>
                </a:r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converge assolutamente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nell’intervallo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[0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,2].</a:t>
                </a:r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serie converge totalmente in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[1,1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] con (0,1).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algn="just">
                  <a:lnSpc>
                    <a:spcPct val="90000"/>
                  </a:lnSpc>
                </a:pPr>
                <a:endParaRPr lang="it-IT" altLang="it-IT" sz="2400" dirty="0" smtClean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90000"/>
                  </a:lnSpc>
                </a:pPr>
                <a:r>
                  <a:rPr lang="it-IT" sz="2400" dirty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Dire se ed in quali intervalli la serie è derivabile e/o integrabile termine a </a:t>
                </a:r>
                <a:r>
                  <a:rPr lang="it-IT" sz="2400" dirty="0" smtClean="0">
                    <a:solidFill>
                      <a:srgbClr val="FF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termine.</a:t>
                </a:r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le proprietà delle serie di potenze la serie è derivabile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e integrabile </a:t>
                </a:r>
                <a:r>
                  <a:rPr lang="it-IT" altLang="it-IT" sz="2400" dirty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termine a termine nell’intervallo 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</a:rPr>
                  <a:t>(</a:t>
                </a:r>
                <a:r>
                  <a:rPr lang="it-IT" altLang="it-IT" sz="2400" dirty="0" smtClean="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0,2).</a:t>
                </a:r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/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algn="just"/>
                <a:endParaRPr lang="it-IT" altLang="it-IT" sz="2400" dirty="0">
                  <a:solidFill>
                    <a:schemeClr val="tx1"/>
                  </a:solidFill>
                  <a:effectLst/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</p:txBody>
          </p:sp>
        </mc:Choice>
        <mc:Fallback>
          <p:sp>
            <p:nvSpPr>
              <p:cNvPr id="7" name="Shap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919" y="60900"/>
                <a:ext cx="11558938" cy="6797100"/>
              </a:xfrm>
              <a:prstGeom prst="rect">
                <a:avLst/>
              </a:prstGeom>
              <a:blipFill rotWithShape="0">
                <a:blip r:embed="rId2"/>
                <a:stretch>
                  <a:fillRect l="-1635" t="-1704" r="-1582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="" xmlns:ma14="http://schemas.microsoft.com/office/mac/drawingml/2011/main" xmlns:lc="http://schemas.openxmlformats.org/drawingml/2006/lockedCanvas" val="1"/>
                </a:ext>
              </a:extLst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288267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9385</TotalTime>
  <Words>210</Words>
  <Application>Microsoft Office PowerPoint</Application>
  <PresentationFormat>Widescreen</PresentationFormat>
  <Paragraphs>50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3" baseType="lpstr">
      <vt:lpstr>Arial</vt:lpstr>
      <vt:lpstr>Bradley Hand ITC</vt:lpstr>
      <vt:lpstr>Cambria Math</vt:lpstr>
      <vt:lpstr>Helvetica Neue Light</vt:lpstr>
      <vt:lpstr>MT Extra</vt:lpstr>
      <vt:lpstr>Symbol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Marina Silvi</dc:creator>
  <cp:lastModifiedBy>stefano innamorati</cp:lastModifiedBy>
  <cp:revision>106</cp:revision>
  <dcterms:created xsi:type="dcterms:W3CDTF">2017-03-02T10:58:33Z</dcterms:created>
  <dcterms:modified xsi:type="dcterms:W3CDTF">2020-03-19T11:36:13Z</dcterms:modified>
</cp:coreProperties>
</file>