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notesMasterIdLst>
    <p:notesMasterId r:id="rId6"/>
  </p:notesMasterIdLst>
  <p:sldIdLst>
    <p:sldId id="257" r:id="rId2"/>
    <p:sldId id="258" r:id="rId3"/>
    <p:sldId id="278" r:id="rId4"/>
    <p:sldId id="27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29" autoAdjust="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180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C0ADB5-5AD4-0F40-A301-0E57A0BE4EF0}" type="datetimeFigureOut">
              <a:rPr lang="it-IT" smtClean="0"/>
              <a:t>27/03/2020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1675" y="4416425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E1912EE-D5B1-CF4C-B1D1-E8439C7D5ED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613271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3/27/2020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3/27/2020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sz="2800" dirty="0" err="1" smtClean="0"/>
              <a:t>Tuturato</a:t>
            </a:r>
            <a:r>
              <a:rPr lang="it-IT" sz="2800" dirty="0" smtClean="0"/>
              <a:t> di Analisi Matematica II</a:t>
            </a:r>
            <a:br>
              <a:rPr lang="it-IT" sz="2800" dirty="0" smtClean="0"/>
            </a:br>
            <a:r>
              <a:rPr lang="it-IT" sz="2800" dirty="0" smtClean="0"/>
              <a:t>Paolo </a:t>
            </a:r>
            <a:r>
              <a:rPr lang="it-IT" sz="2800" dirty="0" err="1" smtClean="0"/>
              <a:t>Vasarelli</a:t>
            </a:r>
            <a:endParaRPr lang="it-IT" sz="28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</p:spPr>
            <p:txBody>
              <a:bodyPr>
                <a:normAutofit/>
              </a:bodyPr>
              <a:lstStyle/>
              <a:p>
                <a:pPr marL="114300" indent="0">
                  <a:buNone/>
                </a:pPr>
                <a:r>
                  <a:rPr lang="it-IT" sz="3200" dirty="0" smtClean="0">
                    <a:solidFill>
                      <a:srgbClr val="FF0000"/>
                    </a:solidFill>
                  </a:rPr>
                  <a:t>Esercizio 4 (Parziale 10 04 2017) </a:t>
                </a:r>
                <a:r>
                  <a:rPr lang="it-IT" sz="3200" dirty="0"/>
                  <a:t>Data la </a:t>
                </a:r>
                <a:r>
                  <a:rPr lang="it-IT" sz="3200" dirty="0" smtClean="0"/>
                  <a:t>serie</a:t>
                </a:r>
                <a:endParaRPr lang="it-IT" sz="3200" dirty="0" smtClean="0">
                  <a:solidFill>
                    <a:srgbClr val="FF0000"/>
                  </a:solidFill>
                </a:endParaRPr>
              </a:p>
              <a:p>
                <a:pPr marL="114300" indent="0">
                  <a:buNone/>
                </a:pPr>
                <a:r>
                  <a:rPr lang="it-IT" sz="3200" dirty="0" smtClean="0"/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3200" i="1" smtClean="0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32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3200" b="0" i="1" smtClean="0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32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3200" b="0" i="0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32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32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32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32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32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sz="3200" dirty="0" smtClean="0"/>
                  <a:t>    </a:t>
                </a:r>
                <a14:m>
                  <m:oMath xmlns:m="http://schemas.openxmlformats.org/officeDocument/2006/math">
                    <m:r>
                      <a:rPr lang="it-IT" sz="3200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3200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3200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it-IT" sz="3200" dirty="0" smtClean="0"/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Studiare la convergenza puntuale. 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Dire se è possibile affermare a priori che la somma della serie è continua e se la serie è derivabile termine a termine.</a:t>
                </a:r>
              </a:p>
              <a:p>
                <a:pPr marL="571500" indent="-457200">
                  <a:buFont typeface="+mj-lt"/>
                  <a:buAutoNum type="alphaLcPeriod"/>
                </a:pPr>
                <a:r>
                  <a:rPr lang="it-IT" sz="3200" dirty="0" smtClean="0"/>
                  <a:t>Dire se può essere la serie di Fourier di una funzione limitata. </a:t>
                </a:r>
                <a:endParaRPr lang="it-IT" sz="3200" dirty="0"/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92365" y="1417639"/>
                <a:ext cx="8257308" cy="5269488"/>
              </a:xfrm>
              <a:blipFill rotWithShape="0">
                <a:blip r:embed="rId2"/>
                <a:stretch>
                  <a:fillRect l="-517" t="-1505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438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62500" lnSpcReduction="2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Studiare la convergenza puntuale.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sz="2800" dirty="0" smtClean="0"/>
                  <a:t>, 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è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una serie di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funzioni 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convergere totalmente deve esistere una successione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 termini positivi tale che: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</a:p>
              <a:p>
                <a:pPr marL="685800" indent="-571500" algn="just">
                  <a:lnSpc>
                    <a:spcPct val="120000"/>
                  </a:lnSpc>
                  <a:buFont typeface="+mj-lt"/>
                  <a:buAutoNum type="romanL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d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≤</m:t>
                    </m:r>
                    <m:sSub>
                      <m:sSub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𝑎</m:t>
                        </m:r>
                      </m:e>
                      <m:sub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per ogni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𝑛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∈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𝑁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;</m:t>
                    </m:r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685800" indent="-571500" algn="just">
                  <a:lnSpc>
                    <a:spcPct val="120000"/>
                  </a:lnSpc>
                  <a:buFont typeface="+mj-lt"/>
                  <a:buAutoNum type="romanL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=1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converge.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er la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≤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ad>
                          <m:radPr>
                            <m:degHide m:val="on"/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+1</m:t>
                        </m:r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it-IT" alt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f>
                      <m:fPr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ad>
                          <m:radPr>
                            <m:degHide m:val="on"/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den>
                    </m:f>
                  </m:oMath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f>
                          <m:f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diverge. </a:t>
                </a:r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alt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alt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alt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</m:den>
                        </m:f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per </a:t>
                </a:r>
                <a:r>
                  <a:rPr lang="it-IT" altLang="it-IT" sz="2800" dirty="0" err="1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Leibniz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</a:t>
                </a:r>
                <a14:m>
                  <m:oMath xmlns:m="http://schemas.openxmlformats.org/officeDocument/2006/math"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diventa: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𝜋</m:t>
                                </m:r>
                              </m:e>
                            </m:d>
                          </m:e>
                        </m:func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</m:t>
                        </m:r>
                        <m:nary>
                          <m:naryPr>
                            <m:chr m:val="∑"/>
                            <m:ctrlPr>
                              <a:rPr lang="it-IT" sz="2800" i="1">
                                <a:latin typeface="Cambria Math" panose="02040503050406030204" pitchFamily="18" charset="0"/>
                              </a:rPr>
                            </m:ctrlPr>
                          </m:naryPr>
                          <m:sub>
                            <m:r>
                              <m:rPr>
                                <m:brk m:alnAt="23"/>
                              </m:rPr>
                              <a:rPr lang="it-IT" sz="28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</a:rPr>
                              <m:t>=0</m:t>
                            </m:r>
                          </m:sub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∞</m:t>
                            </m:r>
                          </m:sup>
                          <m:e>
                            <m:sSup>
                              <m:sSup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d>
                                  <m:d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dPr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−1</m:t>
                                    </m:r>
                                  </m:e>
                                </m:d>
                              </m:e>
                              <m:sup>
                                <m:r>
                                  <a:rPr lang="it-IT" sz="2800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sup>
                            </m:sSup>
                            <m:f>
                              <m:f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ad>
                                  <m:radPr>
                                    <m:degHide m:val="on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num>
                              <m:den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</m:t>
                                </m:r>
                                <m:func>
                                  <m:func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it-IT" sz="280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log</m:t>
                                    </m:r>
                                  </m:fName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func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+3</m:t>
                                </m:r>
                              </m:den>
                            </m:f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=</m:t>
                            </m:r>
                            <m:nary>
                              <m:naryPr>
                                <m:chr m:val="∑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</a:rPr>
                                </m:ctrlPr>
                              </m:naryPr>
                              <m:sub>
                                <m:r>
                                  <m:rPr>
                                    <m:brk m:alnAt="23"/>
                                  </m:rPr>
                                  <a:rPr lang="it-IT" sz="28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  <m:r>
                                  <a:rPr lang="it-IT" sz="2800" i="1">
                                    <a:latin typeface="Cambria Math" panose="02040503050406030204" pitchFamily="18" charset="0"/>
                                  </a:rPr>
                                  <m:t>=0</m:t>
                                </m:r>
                              </m:sub>
                              <m:sup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∞</m:t>
                                </m:r>
                              </m:sup>
                              <m:e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rad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8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+3</m:t>
                                    </m:r>
                                  </m:den>
                                </m:f>
                                <m: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≅</m:t>
                                </m:r>
                                <m:nary>
                                  <m:naryPr>
                                    <m:chr m:val="∑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</m:ctrlPr>
                                  </m:naryPr>
                                  <m:sub>
                                    <m:r>
                                      <m:rPr>
                                        <m:brk m:alnAt="23"/>
                                      </m:rP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</a:rPr>
                                      <m:t>=0</m:t>
                                    </m:r>
                                  </m:sub>
                                  <m: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∞</m:t>
                                    </m:r>
                                  </m:sup>
                                  <m:e>
                                    <m:f>
                                      <m:f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1</m:t>
                                        </m:r>
                                      </m:num>
                                      <m:den>
                                        <m:rad>
                                          <m:radPr>
                                            <m:degHide m:val="on"/>
                                            <m:ctrlPr>
                                              <a:rPr lang="it-IT" sz="280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</m:ctrlPr>
                                          </m:radPr>
                                          <m:deg/>
                                          <m:e>
                                            <m:r>
                                              <a:rPr lang="it-IT" sz="2800" b="0" i="1" smtClean="0">
                                                <a:latin typeface="Cambria Math" panose="02040503050406030204" pitchFamily="18" charset="0"/>
                                                <a:ea typeface="Cambria Math" panose="02040503050406030204" pitchFamily="18" charset="0"/>
                                              </a:rPr>
                                              <m:t>𝑛</m:t>
                                            </m:r>
                                          </m:e>
                                        </m:rad>
                                      </m:den>
                                    </m:f>
                                  </m:e>
                                </m:nary>
                              </m:e>
                            </m:nary>
                          </m:e>
                        </m:nary>
                      </m:e>
                    </m:nary>
                  </m:oMath>
                </a14:m>
                <a:endParaRPr 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</a:t>
                </a: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he diverge.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Pertanto,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converge per ogni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</a:t>
                </a:r>
                <a14:m>
                  <m:oMath xmlns:m="http://schemas.openxmlformats.org/officeDocument/2006/math">
                    <m:r>
                      <a:rPr 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𝑥</m:t>
                    </m:r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≠</m:t>
                    </m:r>
                    <m:r>
                      <a:rPr 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749" r="-582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6233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77500" lnSpcReduction="2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Dire se è possibile affermare a priori che la somma della serie è continua e se la serie è derivabile termine a termine.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No, non è possibile affermare a priori che la somma della serie è continua perché </a:t>
                </a:r>
                <a:r>
                  <a:rPr lang="it-IT" altLang="it-IT" sz="28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non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è totalmente convergente.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Calcoliamo la serie delle derivate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nary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</m:t>
                        </m:r>
                        <m:r>
                          <a:rPr lang="it-IT" sz="2800" b="0" i="1" smtClean="0">
                            <a:latin typeface="Cambria Math" panose="02040503050406030204" pitchFamily="18" charset="0"/>
                          </a:rPr>
                          <m:t>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sz="2800" dirty="0" smtClean="0"/>
                  <a:t>, 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Per convergere totalmente deve esistere una successione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a termini positivi tale che: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	</a:t>
                </a:r>
              </a:p>
              <a:p>
                <a:pPr marL="685800" indent="-571500" algn="just">
                  <a:lnSpc>
                    <a:spcPct val="120000"/>
                  </a:lnSpc>
                  <a:buFont typeface="+mj-lt"/>
                  <a:buAutoNum type="romanLcPeriod"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𝑓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sub>
                        </m:sSub>
                        <m:d>
                          <m:d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d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𝑥</m:t>
                            </m:r>
                          </m:e>
                        </m:d>
                      </m:e>
                    </m:d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≤</m:t>
                    </m:r>
                    <m:sSub>
                      <m:sSubPr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sSubPr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𝑎</m:t>
                        </m:r>
                      </m:e>
                      <m:sub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per ogni </a:t>
                </a:r>
                <a14:m>
                  <m:oMath xmlns:m="http://schemas.openxmlformats.org/officeDocument/2006/math">
                    <m:r>
                      <a:rPr lang="it-IT" sz="2800" i="1" dirty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it-IT" sz="2800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∈</m:t>
                    </m:r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, </a:t>
                </a:r>
                <a14:m>
                  <m:oMath xmlns:m="http://schemas.openxmlformats.org/officeDocument/2006/math"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𝑛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∈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𝑁</m:t>
                    </m:r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;</m:t>
                    </m:r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685800" indent="-571500" algn="just">
                  <a:lnSpc>
                    <a:spcPct val="120000"/>
                  </a:lnSpc>
                  <a:buFont typeface="+mj-lt"/>
                  <a:buAutoNum type="romanLcPeriod"/>
                </a:pP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=1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  <a:sym typeface="MT Extra" panose="05050102010205020202" pitchFamily="18" charset="2"/>
                              </a:rPr>
                              <m:t>𝑛</m:t>
                            </m:r>
                          </m:sub>
                        </m:sSub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  <a:sym typeface="MT Extra" panose="05050102010205020202" pitchFamily="18" charset="2"/>
                  </a:rPr>
                  <a:t> converge.</a:t>
                </a: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P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er la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marL="114300" indent="0" algn="just">
                  <a:lnSpc>
                    <a:spcPct val="120000"/>
                  </a:lnSpc>
                  <a:buNone/>
                </a:pPr>
                <a14:m>
                  <m:oMath xmlns:m="http://schemas.openxmlformats.org/officeDocument/2006/math">
                    <m:d>
                      <m:dPr>
                        <m:begChr m:val="|"/>
                        <m:endChr m:val="|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  <a:sym typeface="MT Extra" panose="05050102010205020202" pitchFamily="18" charset="2"/>
                          </a:rPr>
                        </m:ctrlPr>
                      </m:dPr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ad>
                                  <m:radPr>
                                    <m:degHide m:val="on"/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radPr>
                                  <m:deg/>
                                  <m:e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e>
                                </m:rad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+1</m:t>
                                </m:r>
                              </m:e>
                            </m:d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d>
                    <m:r>
                      <a:rPr lang="it-IT" altLang="it-IT" sz="2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sym typeface="MT Extra" panose="05050102010205020202" pitchFamily="18" charset="2"/>
                      </a:rPr>
                      <m:t>≤</m:t>
                    </m:r>
                    <m:f>
                      <m:fPr>
                        <m:ctrlP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d>
                          <m:d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dPr>
                          <m:e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e>
                        </m:d>
                      </m:num>
                      <m:den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log</m:t>
                            </m:r>
                          </m:fName>
                          <m:e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func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+3</m:t>
                        </m:r>
                      </m:den>
                    </m:f>
                  </m:oMath>
                </a14:m>
                <a:r>
                  <a:rPr lang="it-IT" altLang="it-IT" sz="2800" dirty="0">
                    <a:ea typeface="Cambria Math" panose="02040503050406030204" pitchFamily="18" charset="0"/>
                  </a:rPr>
                  <a:t> </a:t>
                </a:r>
                <a14:m>
                  <m:oMath xmlns:m="http://schemas.openxmlformats.org/officeDocument/2006/math">
                    <m:r>
                      <a:rPr lang="it-IT" altLang="it-IT" sz="2800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≅</m:t>
                    </m:r>
                    <m:rad>
                      <m:radPr>
                        <m:degHide m:val="on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</m:e>
                    </m:rad>
                  </m:oMath>
                </a14:m>
                <a:endParaRPr lang="it-IT" altLang="it-IT" sz="2800" dirty="0">
                  <a:latin typeface="Cambria Math" panose="02040503050406030204" pitchFamily="18" charset="0"/>
                  <a:ea typeface="Cambria Math" panose="02040503050406030204" pitchFamily="18" charset="0"/>
                  <a:sym typeface="MT Extra" panose="05050102010205020202" pitchFamily="18" charset="2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Ma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rad>
                          <m:radPr>
                            <m:degHide m:val="on"/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e>
                        </m:rad>
                      </m:e>
                    </m:nary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diverge. Poiché la serie delle derivate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′</m:t>
                        </m:r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non converge totalmente in </a:t>
                </a:r>
                <a14:m>
                  <m:oMath xmlns:m="http://schemas.openxmlformats.org/officeDocument/2006/math">
                    <m:d>
                      <m:dPr>
                        <m:begChr m:val="["/>
                        <m:endChr m:val="]"/>
                        <m:ctrlP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0,2</m:t>
                        </m:r>
                        <m:r>
                          <a:rPr lang="it-IT" sz="2800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𝜋</m:t>
                        </m:r>
                      </m:e>
                    </m:d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, non è possibile affermare a priori se la serie è derivabile termine a termine.</a:t>
                </a:r>
                <a:r>
                  <a:rPr 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217" r="-2256" b="-1124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069538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Segnaposto contenuto 2"/>
              <p:cNvSpPr>
                <a:spLocks noGrp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</p:spPr>
            <p:txBody>
              <a:bodyPr>
                <a:normAutofit fontScale="92500" lnSpcReduction="20000"/>
              </a:bodyPr>
              <a:lstStyle/>
              <a:p>
                <a:r>
                  <a:rPr lang="it-IT" sz="2400" dirty="0" smtClean="0">
                    <a:solidFill>
                      <a:srgbClr val="FF0000"/>
                    </a:solidFill>
                  </a:rPr>
                  <a:t>Dire se può essere la serie di Fourier di una funzione limitata.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</a:t>
                </a:r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altLang="it-IT" sz="2800" dirty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è del tipo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>
                          <m:sSub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func>
                          <m:func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altLang="it-IT" sz="280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𝑛𝑥</m:t>
                            </m:r>
                          </m:e>
                        </m:func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per essere una serie di </a:t>
                </a:r>
                <a:r>
                  <a:rPr lang="it-IT" altLang="it-IT" sz="280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Fourier deve essere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Sup>
                          <m:sSubSupPr>
                            <m:ctrlPr>
                              <a:rPr lang="it-IT" alt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it-IT" alt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it-IT" altLang="it-IT" sz="280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&lt;</m:t>
                        </m:r>
                        <m:r>
                          <a:rPr lang="it-IT" altLang="it-IT" sz="2800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+∞</m:t>
                        </m:r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.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𝑛</m:t>
                        </m:r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alt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bSup>
                          <m:sSubSupPr>
                            <m:ctrlP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bSupPr>
                          <m:e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b>
                          <m:sup>
                            <m:r>
                              <a:rPr lang="it-IT" alt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bSup>
                      </m:e>
                    </m:nary>
                    <m:r>
                      <a:rPr lang="it-IT" alt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begChr m:val="["/>
                                <m:endChr m:val="]"/>
                                <m:ctrlPr>
                                  <a:rPr lang="it-IT" sz="280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sSup>
                                  <m:sSup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sSupPr>
                                  <m:e>
                                    <m:d>
                                      <m:d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dPr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−1</m:t>
                                        </m:r>
                                      </m:e>
                                    </m:d>
                                  </m:e>
                                  <m:sup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</m:sup>
                                </m:sSup>
                                <m:f>
                                  <m:fPr>
                                    <m:ctrlP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ad>
                                      <m:radPr>
                                        <m:degHide m:val="on"/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radPr>
                                      <m:deg/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rad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+1</m:t>
                                    </m:r>
                                  </m:num>
                                  <m:den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𝑛</m:t>
                                    </m:r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</m:t>
                                    </m:r>
                                    <m:func>
                                      <m:funcPr>
                                        <m:ctrlP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</m:ctrlPr>
                                      </m:funcPr>
                                      <m:fName>
                                        <m:r>
                                          <m:rPr>
                                            <m:sty m:val="p"/>
                                          </m:rPr>
                                          <a:rPr lang="it-IT" sz="2800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log</m:t>
                                        </m:r>
                                      </m:fName>
                                      <m:e>
                                        <m:r>
                                          <a:rPr lang="it-IT" sz="2800" i="1">
                                            <a:latin typeface="Cambria Math" panose="02040503050406030204" pitchFamily="18" charset="0"/>
                                            <a:ea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e>
                                    </m:func>
                                    <m:r>
                                      <a:rPr lang="it-IT" sz="2800" i="1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+3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it-IT" sz="2800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2</m:t>
                            </m:r>
                          </m:sup>
                        </m:sSup>
                      </m:e>
                    </m:nary>
                    <m:r>
                      <a:rPr lang="it-IT" sz="2800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</m:oMath>
                </a14:m>
                <a:endParaRPr lang="it-IT" altLang="it-IT" sz="280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it-IT" altLang="it-IT" sz="2800" i="1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2800" i="1">
                              <a:latin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i="1">
                              <a:latin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i="1">
                              <a:latin typeface="Cambria Math" panose="02040503050406030204" pitchFamily="18" charset="0"/>
                            </a:rPr>
                            <m:t>=0</m:t>
                          </m:r>
                        </m:sub>
                        <m:sup>
                          <m:r>
                            <a:rPr lang="it-IT" sz="2800" i="1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sSup>
                            <m:sSupPr>
                              <m:ctrlP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d>
                                <m:dPr>
                                  <m:begChr m:val="["/>
                                  <m:endChr m:val="]"/>
                                  <m:ctrlPr>
                                    <a:rPr lang="it-IT" sz="2800" i="1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f>
                                    <m:fPr>
                                      <m:ctrlP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fPr>
                                    <m:num>
                                      <m:rad>
                                        <m:radPr>
                                          <m:degHide m:val="on"/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radPr>
                                        <m:deg/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</m:rad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+1</m:t>
                                      </m:r>
                                    </m:num>
                                    <m:den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</m:t>
                                      </m:r>
                                      <m:func>
                                        <m:funcPr>
                                          <m:ctrlP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</m:ctrlPr>
                                        </m:funcPr>
                                        <m:fName>
                                          <m:r>
                                            <m:rPr>
                                              <m:sty m:val="p"/>
                                            </m:rPr>
                                            <a:rPr lang="it-IT" sz="2800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log</m:t>
                                          </m:r>
                                        </m:fName>
                                        <m:e>
                                          <m:r>
                                            <a:rPr lang="it-IT" sz="2800" i="1">
                                              <a:latin typeface="Cambria Math" panose="02040503050406030204" pitchFamily="18" charset="0"/>
                                              <a:ea typeface="Cambria Math" panose="02040503050406030204" pitchFamily="18" charset="0"/>
                                            </a:rPr>
                                            <m:t>𝑛</m:t>
                                          </m:r>
                                        </m:e>
                                      </m:func>
                                      <m:r>
                                        <a:rPr lang="it-IT" sz="2800" i="1"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+3</m:t>
                                      </m:r>
                                    </m:den>
                                  </m:f>
                                </m:e>
                              </m:d>
                            </m:e>
                            <m:sup>
                              <m:r>
                                <a:rPr lang="it-IT" sz="2800" i="1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nary>
                      <m:r>
                        <a:rPr lang="it-IT" sz="28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≅</m:t>
                      </m:r>
                      <m:nary>
                        <m:naryPr>
                          <m:chr m:val="∑"/>
                          <m:ctrlP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28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sz="280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it-IT" sz="280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𝑛</m:t>
                                  </m:r>
                                </m:e>
                                <m:sup>
                                  <m:r>
                                    <a:rPr lang="it-IT" sz="2800" b="0" i="1" smtClean="0"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  <m:t>2</m:t>
                                  </m:r>
                                </m:sup>
                              </m:sSup>
                            </m:den>
                          </m:f>
                        </m:e>
                      </m:nary>
                      <m:r>
                        <a:rPr lang="it-IT" sz="28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=</m:t>
                      </m:r>
                      <m:nary>
                        <m:naryPr>
                          <m:chr m:val="∑"/>
                          <m:ctrl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naryPr>
                        <m:sub>
                          <m:r>
                            <m:rPr>
                              <m:brk m:alnAt="23"/>
                            </m:rP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𝑛</m:t>
                          </m:r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=1</m:t>
                          </m:r>
                        </m:sub>
                        <m:sup>
                          <m:r>
                            <a:rPr lang="it-IT" sz="28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∞</m:t>
                          </m:r>
                        </m:sup>
                        <m:e>
                          <m:f>
                            <m:fPr>
                              <m:ctrlP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it-IT" sz="28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𝑛</m:t>
                              </m:r>
                            </m:den>
                          </m:f>
                        </m:e>
                      </m:nary>
                    </m:oMath>
                  </m:oMathPara>
                </a14:m>
                <a:endParaRPr lang="it-IT" sz="2800" b="0" dirty="0" smtClean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non converge, allora la serie </a:t>
                </a:r>
                <a14:m>
                  <m:oMath xmlns:m="http://schemas.openxmlformats.org/officeDocument/2006/math">
                    <m:nary>
                      <m:naryPr>
                        <m:chr m:val="∑"/>
                        <m:ctrlPr>
                          <a:rPr lang="it-IT" sz="2800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m:rPr>
                            <m:brk m:alnAt="23"/>
                          </m:rPr>
                          <a:rPr lang="it-IT" sz="2800" i="1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it-IT" sz="2800" i="1">
                            <a:latin typeface="Cambria Math" panose="02040503050406030204" pitchFamily="18" charset="0"/>
                          </a:rPr>
                          <m:t>=0</m:t>
                        </m:r>
                      </m:sub>
                      <m:sup>
                        <m:r>
                          <a:rPr lang="it-IT" sz="2800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∞</m:t>
                        </m:r>
                      </m:sup>
                      <m:e>
                        <m:sSup>
                          <m:sSup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−1</m:t>
                                </m:r>
                              </m:e>
                            </m:d>
                          </m:e>
                          <m:sup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</m:sup>
                        </m:sSup>
                        <m:f>
                          <m:f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ad>
                              <m:radPr>
                                <m:degHide m:val="on"/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rad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+1</m:t>
                            </m:r>
                          </m:num>
                          <m:den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𝑛</m:t>
                            </m:r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func>
                              <m:func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it-IT" sz="280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log</m:t>
                                </m:r>
                              </m:fName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</m:t>
                                </m:r>
                              </m:e>
                            </m:func>
                            <m: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+3</m:t>
                            </m:r>
                          </m:den>
                        </m:f>
                        <m:func>
                          <m:funcPr>
                            <m:ctrlPr>
                              <a:rPr lang="it-IT" sz="2800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it-IT" sz="280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cos</m:t>
                            </m:r>
                          </m:fName>
                          <m:e>
                            <m:d>
                              <m:dPr>
                                <m:ctrlP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r>
                                  <a:rPr lang="it-IT" sz="2800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𝑛𝑥</m:t>
                                </m:r>
                              </m:e>
                            </m:d>
                          </m:e>
                        </m:func>
                      </m:e>
                    </m:nary>
                  </m:oMath>
                </a14:m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non può essere una serie di Fourier di una funzione limitata. </a:t>
                </a:r>
              </a:p>
              <a:p>
                <a:pPr algn="just">
                  <a:lnSpc>
                    <a:spcPct val="120000"/>
                  </a:lnSpc>
                  <a:buNone/>
                </a:pPr>
                <a:r>
                  <a:rPr lang="it-IT" altLang="it-IT" sz="2800" dirty="0" smtClean="0">
                    <a:latin typeface="Cambria Math" panose="02040503050406030204" pitchFamily="18" charset="0"/>
                    <a:ea typeface="Cambria Math" panose="02040503050406030204" pitchFamily="18" charset="0"/>
                  </a:rPr>
                  <a:t> </a:t>
                </a:r>
                <a:endParaRPr lang="it-IT" sz="2800" dirty="0">
                  <a:latin typeface="Cambria Math" panose="02040503050406030204" pitchFamily="18" charset="0"/>
                  <a:ea typeface="Cambria Math" panose="02040503050406030204" pitchFamily="18" charset="0"/>
                </a:endParaRPr>
              </a:p>
            </p:txBody>
          </p:sp>
        </mc:Choice>
        <mc:Fallback xmlns="">
          <p:sp>
            <p:nvSpPr>
              <p:cNvPr id="3" name="Segnaposto contenut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0" y="166255"/>
                <a:ext cx="8377382" cy="6511636"/>
              </a:xfrm>
              <a:blipFill rotWithShape="0">
                <a:blip r:embed="rId2"/>
                <a:stretch>
                  <a:fillRect t="-1498" r="-1310"/>
                </a:stretch>
              </a:blipFill>
            </p:spPr>
            <p:txBody>
              <a:bodyPr/>
              <a:lstStyle/>
              <a:p>
                <a:r>
                  <a:rPr lang="it-IT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458349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Adiacenza.thmx</Template>
  <TotalTime>444</TotalTime>
  <Words>91</Words>
  <Application>Microsoft Office PowerPoint</Application>
  <PresentationFormat>Presentazione su schermo (4:3)</PresentationFormat>
  <Paragraphs>35</Paragraphs>
  <Slides>4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10" baseType="lpstr">
      <vt:lpstr>Arial</vt:lpstr>
      <vt:lpstr>Calibri</vt:lpstr>
      <vt:lpstr>Cambria</vt:lpstr>
      <vt:lpstr>Cambria Math</vt:lpstr>
      <vt:lpstr>MT Extra</vt:lpstr>
      <vt:lpstr>Adjacency</vt:lpstr>
      <vt:lpstr>Tuturato di Analisi Matematica II Paolo Vasarelli</vt:lpstr>
      <vt:lpstr>Presentazione standard di PowerPoint</vt:lpstr>
      <vt:lpstr>Presentazione standard di PowerPoint</vt:lpstr>
      <vt:lpstr>Presentazione standard di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note on a characterization of a quadric cone</dc:title>
  <dc:creator>Elisa DeBernardinis</dc:creator>
  <cp:lastModifiedBy>stefano innamorati</cp:lastModifiedBy>
  <cp:revision>67</cp:revision>
  <dcterms:created xsi:type="dcterms:W3CDTF">2017-04-07T13:22:29Z</dcterms:created>
  <dcterms:modified xsi:type="dcterms:W3CDTF">2020-03-27T14:26:21Z</dcterms:modified>
</cp:coreProperties>
</file>