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9"/>
  </p:notesMasterIdLst>
  <p:sldIdLst>
    <p:sldId id="257" r:id="rId2"/>
    <p:sldId id="258" r:id="rId3"/>
    <p:sldId id="280" r:id="rId4"/>
    <p:sldId id="281" r:id="rId5"/>
    <p:sldId id="282" r:id="rId6"/>
    <p:sldId id="288" r:id="rId7"/>
    <p:sldId id="28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3/30/2020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 smtClean="0"/>
              <a:t>Tuturato</a:t>
            </a:r>
            <a:r>
              <a:rPr lang="it-IT" sz="2800" dirty="0" smtClean="0"/>
              <a:t> di Analisi Matematica II</a:t>
            </a:r>
            <a:br>
              <a:rPr lang="it-IT" sz="2800" dirty="0" smtClean="0"/>
            </a:br>
            <a:r>
              <a:rPr lang="it-IT" sz="2800" dirty="0" smtClean="0"/>
              <a:t>Paolo </a:t>
            </a:r>
            <a:r>
              <a:rPr lang="it-IT" sz="2800" dirty="0" err="1" smtClean="0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it-IT" sz="3200" dirty="0" smtClean="0">
                    <a:solidFill>
                      <a:srgbClr val="FF0000"/>
                    </a:solidFill>
                  </a:rPr>
                  <a:t>Esercizio 6 (10 04 2017) </a:t>
                </a:r>
              </a:p>
              <a:p>
                <a:pPr marL="114300" indent="0">
                  <a:buNone/>
                </a:pP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</a:t>
                </a: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funzione </a:t>
                </a:r>
                <a14:m>
                  <m:oMath xmlns:m="http://schemas.openxmlformats.org/officeDocument/2006/math"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rad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it-IT" sz="3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 di definizione e dire che tipo di insieme è (aperto, chiuso, limitato, connesso).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le derivate parziali in tutti i punti in cui esistono.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Qual è il più grande aperto </a:t>
                </a:r>
                <a:r>
                  <a:rPr lang="it-IT" sz="32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cui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?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differenziabile nel punto (</a:t>
                </a: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1,0) giustificando la risposta</a:t>
                </a:r>
                <a:r>
                  <a:rPr lang="it-IT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  <a:blipFill rotWithShape="0">
                <a:blip r:embed="rId2"/>
                <a:stretch>
                  <a:fillRect l="-289" t="-2315" b="-19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-1" y="166255"/>
                <a:ext cx="8571345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 di definizione e dire che tipo di insieme è (aperto, chiuso, limitato, connesso).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ra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definita nella regione di piano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≤−1</m:t>
                              </m:r>
                            </m:e>
                          </m:mr>
                          <m:m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≤0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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≥−1</m:t>
                              </m:r>
                            </m:e>
                          </m:mr>
                          <m:mr>
                            <m:e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alt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alt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it-IT" alt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it-IT" altLang="it-IT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0 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≤−1</m:t>
                          </m:r>
                        </m:e>
                      </m:d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0 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chiusa, illimitata e connessa.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66255"/>
                <a:ext cx="8571345" cy="6511636"/>
              </a:xfrm>
              <a:blipFill rotWithShape="0">
                <a:blip r:embed="rId2"/>
                <a:stretch>
                  <a:fillRect l="-71" t="-749" r="-14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le derivate parziali in tutti i punti in cui esistono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</a:t>
                </a:r>
              </a:p>
              <a:p>
                <a:pPr algn="ctr"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ra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esiste in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purché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ra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esiste in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purché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Nei punti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−1,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 derivata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va calcolata in base alla definizione. Notiamo che se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0,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rad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0.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Nei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punti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 derivata 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va calcolata in base alla definizione. Notiamo che se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  <m:d>
                              <m:dPr>
                                <m:ctrlPr>
                                  <a:rPr lang="it-IT" sz="28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</m:rad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in quanto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𝑥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è identicamente nulla.</a:t>
                </a: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404" r="-123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Qual è il più grande aperto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cui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?</a:t>
                </a:r>
                <a:endParaRPr lang="it-IT" sz="2400" dirty="0" smtClean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ell’aperto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it-IT" alt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it-IT" sz="32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0 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it-IT" sz="32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0 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entrambe le derivate parziali esistono e sono continue; dunque </a:t>
                </a:r>
                <a14:m>
                  <m:oMath xmlns:m="http://schemas.openxmlformats.org/officeDocument/2006/math"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</m:t>
                    </m:r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∈</m:t>
                    </m:r>
                    <m:sSup>
                      <m:sSupPr>
                        <m:ctrlP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sSupPr>
                      <m:e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𝐶</m:t>
                        </m:r>
                      </m:e>
                      <m:sup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𝐴</m:t>
                        </m:r>
                      </m:e>
                    </m:d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.</m:t>
                    </m:r>
                  </m:oMath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l="-73" t="-936" r="-131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5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differenziabile nel punto (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1,0) giustificando la </a:t>
                </a:r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risposta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  <a:endParaRPr lang="it-IT" altLang="it-IT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−1,0</m:t>
                        </m:r>
                      </m:e>
                    </m:d>
                  </m:oMath>
                </a14:m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la </a:t>
                </a:r>
                <a14:m>
                  <m:oMath xmlns:m="http://schemas.openxmlformats.org/officeDocument/2006/math"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</m:t>
                    </m:r>
                  </m:oMath>
                </a14:m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è derivabile, ma non è applicabile il Teorema della condizione sufficiente di differenziabilità perché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−1,0</m:t>
                        </m:r>
                      </m:e>
                    </m:d>
                  </m:oMath>
                </a14:m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non appartiene ad un insieme aperto in cui le derivate parziali sono continue.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−1,0</m:t>
                        </m:r>
                      </m:e>
                    </m:d>
                  </m:oMath>
                </a14:m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è necessario applicare la definizione di differenziabilità.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𝑓</m:t>
                      </m:r>
                      <m:d>
                        <m:dPr>
                          <m:ctrlP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bPr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+</m:t>
                          </m:r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h</m:t>
                          </m:r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bPr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+</m:t>
                          </m:r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𝑘</m:t>
                          </m:r>
                        </m:e>
                      </m:d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−</m:t>
                      </m:r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𝑓</m:t>
                      </m:r>
                      <m:d>
                        <m:dPr>
                          <m:ctrlP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bPr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bPr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</m:oMath>
                  </m:oMathPara>
                </a14:m>
                <a:endParaRPr lang="it-IT" altLang="it-IT" sz="2600" b="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𝜕</m:t>
                        </m:r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</m:t>
                        </m:r>
                      </m:num>
                      <m:den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𝜕</m:t>
                        </m:r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𝑦</m:t>
                            </m:r>
                          </m:e>
                          <m:sub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h</m:t>
                    </m:r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+</m:t>
                    </m:r>
                    <m:f>
                      <m:fPr>
                        <m:ctrlP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𝜕</m:t>
                        </m:r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</m:t>
                        </m:r>
                      </m:num>
                      <m:den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𝜕</m:t>
                        </m:r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it-IT" alt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𝑦</m:t>
                            </m:r>
                          </m:e>
                          <m:sub>
                            <m:r>
                              <a:rPr lang="it-IT" alt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𝑘</m:t>
                    </m:r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+</m:t>
                    </m:r>
                    <m:r>
                      <a:rPr lang="it-IT" altLang="it-IT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𝑜</m:t>
                    </m:r>
                    <m:d>
                      <m:dPr>
                        <m:ctrlP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p</a:t>
                </a:r>
                <a:r>
                  <a:rPr lang="it-IT" altLang="it-IT" sz="26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h</m:t>
                        </m:r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</m:t>
                        </m:r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𝑘</m:t>
                        </m:r>
                      </m:e>
                    </m:d>
                    <m:r>
                      <a:rPr lang="it-IT" altLang="it-IT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→</m:t>
                    </m:r>
                    <m:d>
                      <m:dPr>
                        <m:ctrlPr>
                          <a:rPr lang="it-IT" altLang="it-IT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0,0</m:t>
                        </m:r>
                      </m:e>
                    </m:d>
                    <m:r>
                      <a:rPr lang="it-IT" altLang="it-IT" sz="2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.</m:t>
                    </m:r>
                  </m:oMath>
                </a14:m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311" r="-1965" b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6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differenziabile nel punto (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1,0) giustificando la </a:t>
                </a:r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risposta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16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Abbiamo: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ra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𝑓</m:t>
                      </m:r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h</m:t>
                          </m:r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−1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,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𝑘</m:t>
                          </m:r>
                        </m:e>
                      </m:d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−1+1</m:t>
                              </m:r>
                            </m:e>
                          </m:d>
                        </m:e>
                      </m:ra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h𝑘</m:t>
                          </m:r>
                        </m:e>
                      </m:ra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d>
                              <m:d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h</m:t>
                                </m:r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,</m:t>
                                </m:r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0,0</m:t>
                                </m:r>
                              </m:e>
                            </m:d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h𝑘</m:t>
                                </m:r>
                              </m:e>
                            </m:rad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it-IT" alt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it-IT" alt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non esiste.</a:t>
                </a:r>
              </a:p>
              <a:p>
                <a:pPr algn="ctr">
                  <a:lnSpc>
                    <a:spcPct val="16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Infatti:</a:t>
                </a:r>
              </a:p>
              <a:p>
                <a:pPr algn="ctr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d>
                              <m:d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h</m:t>
                                </m:r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,0</m:t>
                                </m:r>
                              </m:e>
                            </m:d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0,0</m:t>
                                </m:r>
                              </m:e>
                            </m:d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it-IT" alt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it-IT" alt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it-IT" alt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it-IT" alt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=0</m:t>
                    </m:r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mentre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altLang="it-IT" sz="3075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3075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d>
                              <m:dPr>
                                <m:ctrlPr>
                                  <a:rPr lang="it-IT" altLang="it-IT" sz="3075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0</m:t>
                                </m:r>
                                <m:r>
                                  <a:rPr lang="it-IT" altLang="it-IT" sz="3075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,</m:t>
                                </m:r>
                                <m:r>
                                  <a:rPr lang="it-IT" altLang="it-IT" sz="3075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it-IT" altLang="it-IT" sz="3075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3075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0,0</m:t>
                                </m:r>
                              </m:e>
                            </m:d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r>
                              <a:rPr lang="it-IT" sz="3075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it-IT" altLang="it-IT" sz="3075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altLang="it-IT" sz="3075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it-IT" altLang="it-IT" sz="3075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3075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it-IT" altLang="it-IT" sz="3075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it-IT" altLang="it-IT" sz="3075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</m:t>
                        </m:r>
                        <m:limLow>
                          <m:limLowPr>
                            <m:ctrlP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3075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𝑘</m:t>
                            </m:r>
                            <m: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</m:t>
                            </m:r>
                            <m: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</m:t>
                            </m:r>
                          </m:lim>
                        </m:limLow>
                        <m:f>
                          <m:fPr>
                            <m:ctrlPr>
                              <a:rPr lang="it-IT" altLang="it-IT" sz="3075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𝑘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it-IT" altLang="it-IT" sz="3075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e>
                            </m:d>
                          </m:den>
                        </m:f>
                        <m:r>
                          <a:rPr lang="it-IT" altLang="it-IT" sz="3075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=±1</m:t>
                        </m:r>
                      </m:e>
                    </m:func>
                  </m:oMath>
                </a14:m>
                <a:r>
                  <a:rPr lang="it-IT" altLang="it-IT" sz="3075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oppure lungo la linea </a:t>
                </a:r>
                <a14:m>
                  <m:oMath xmlns:m="http://schemas.openxmlformats.org/officeDocument/2006/math">
                    <m:r>
                      <a:rPr lang="it-IT" altLang="it-IT" sz="3075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𝑘</m:t>
                    </m:r>
                    <m:r>
                      <a:rPr lang="it-IT" altLang="it-IT" sz="3075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3075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h</m:t>
                    </m:r>
                  </m:oMath>
                </a14:m>
                <a:r>
                  <a:rPr lang="it-IT" altLang="it-IT" sz="3075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si ha: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it-IT" altLang="it-IT" sz="3075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it-IT" altLang="it-IT" sz="3075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lim</m:t>
                        </m:r>
                      </m:e>
                      <m:lim>
                        <m:d>
                          <m:dPr>
                            <m:ctrlP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dPr>
                          <m:e>
                            <m: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h</m:t>
                            </m:r>
                            <m: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,</m:t>
                            </m:r>
                            <m: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h</m:t>
                            </m:r>
                          </m:e>
                        </m:d>
                        <m:r>
                          <a:rPr lang="it-IT" altLang="it-IT" sz="3075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→</m:t>
                        </m:r>
                        <m:d>
                          <m:dPr>
                            <m:ctrlP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dPr>
                          <m:e>
                            <m:r>
                              <a:rPr lang="it-IT" altLang="it-IT" sz="3075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0,0</m:t>
                            </m:r>
                          </m:e>
                        </m:d>
                      </m:lim>
                    </m:limLow>
                    <m:f>
                      <m:fPr>
                        <m:ctrlPr>
                          <a:rPr lang="it-IT" altLang="it-IT" sz="3075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it-IT" altLang="it-IT" sz="3075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altLang="it-IT" sz="3075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it-IT" altLang="it-IT" sz="3075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altLang="it-IT" sz="3075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it-IT" altLang="it-IT" sz="3075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it-IT" altLang="it-IT" sz="3075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3075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3075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it-IT" altLang="it-IT" sz="3075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it-IT" altLang="it-IT" sz="3075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4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differenziabile nel punto (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1,0) giustificando la </a:t>
                </a:r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risposta</a:t>
                </a:r>
                <a:r>
                  <a:rPr lang="it-IT" sz="24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ra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on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perché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h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−1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</m:t>
                        </m:r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 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𝑘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−1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0</m:t>
                        </m:r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 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𝑛𝑜𝑛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 è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𝑢𝑛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𝑜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p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h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,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𝑘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→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7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727</TotalTime>
  <Words>114</Words>
  <Application>Microsoft Office PowerPoint</Application>
  <PresentationFormat>Presentazione su schermo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Cambria Math</vt:lpstr>
      <vt:lpstr>MT Extra</vt:lpstr>
      <vt:lpstr>Symbol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92</cp:revision>
  <dcterms:created xsi:type="dcterms:W3CDTF">2017-04-07T13:22:29Z</dcterms:created>
  <dcterms:modified xsi:type="dcterms:W3CDTF">2020-03-30T14:50:18Z</dcterms:modified>
</cp:coreProperties>
</file>