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88163" cy="962342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16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01D007C-496D-4132-A953-51FC17E0FD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1536354-F7A1-4D11-8710-A0D5965E2E5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6566D27A-217F-4BC7-99C5-F3C341914EF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E3A5DD80-43F2-4C6A-B154-F689C7BDA94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 smtClean="0"/>
            </a:lvl1pPr>
          </a:lstStyle>
          <a:p>
            <a:pPr>
              <a:defRPr/>
            </a:pPr>
            <a:fld id="{8076A730-F67D-4996-9ACB-5A7290190FB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5D95E05-0E64-401E-A489-8CBB112472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2AB526E-CF99-4660-9765-DF97CFE1DEF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B85AA47-A4B8-4171-AE9F-EB7EDC44A70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38225" y="722313"/>
            <a:ext cx="4811713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8B625D30-1AAE-4F1E-B2C7-486EEBCA02B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0413"/>
            <a:ext cx="5049837" cy="433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19C896AD-1A27-459D-8CF7-1DCCFB6C3B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0F5CA29F-2E94-4756-8EB3-A48EAF4E86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 smtClean="0"/>
            </a:lvl1pPr>
          </a:lstStyle>
          <a:p>
            <a:pPr>
              <a:defRPr/>
            </a:pPr>
            <a:fld id="{5F70249E-3939-45F0-9DC4-4D9D55079C9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5F195A-2B87-43AD-B5B8-BAB9751C8F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9E99A1-C56C-46A1-817B-0015841281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B9B504-C3A9-4345-8058-B32F688393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BE8C1-5742-4FBD-8F88-E6F93DEF70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5032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AC0BC9-E917-4429-8C32-1D3368244C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E9CF39-7A5B-432A-96D2-441B46AE94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29E556-5AFB-4135-A31C-0B8E9CF1A3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62072-B3D3-4207-88FE-E35C9195D75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99B838-14C3-4179-BBCF-26E3E52DC9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40AAAC-DC62-4E0C-9A42-395E2FB891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04E342-3124-4F3C-81DD-148AE2E18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601F7-74DB-44CA-BAA1-1B4FD74B534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1210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online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315AE3-D170-47B4-9B4E-7D0B977348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323365-4FE5-4DB6-B239-2349DD6916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E3FB1A-2DAD-436F-8FAB-80361F924B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28BCA-F1ED-4F0F-86E2-CE00EE84F4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11756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C1DB47-73DC-45FA-9648-BD585071B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94471-D557-4A31-AF90-933A115940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D53AC2-4780-47D6-9A68-3C2871828C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7661E-A48A-4E8F-8CCF-9EBFD3A2E5D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81144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immagine onlin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C573BA-85B1-4947-A71C-51488099BF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46AA58-6558-4F19-9F75-BDED475DC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B289D-4471-4A54-BA91-80B32BAAA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9CF13-789F-40A5-977A-76E084F592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1071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BF3F2C-2FB7-4EDF-A3FD-72C19F8D86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ECB174-8194-4C75-BB06-00C30DAD2D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0BDEDB-FED2-4212-A5B4-4E5CE0BD6F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DC864-2115-4622-AE21-AE70D31A5D3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1052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B99E2B-05C6-4480-9AE0-5B6BC26033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E71CA1-F4B3-41A3-9CE9-189F12C9D0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9359BC-879E-49C2-A02E-2C0EEE81AE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BA9DF-0924-4C76-8E88-9570097D7CD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00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B0EAE-8D6D-4872-ACF5-73EDC734C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A092CC-832B-4B57-87DE-853D7836C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A18A09-7132-44EE-B9E3-2C39090492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0FAC8-DBD4-4E1A-89A0-70C32CC815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868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B01516-037E-44A4-994E-1DEA060BE1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AB16267-AAD2-4E5D-BA2F-D9D70E9DB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DC7563C-CFA0-4976-9E18-0CEC996F84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75011-BC5B-47FA-BC79-427F7DE7CC7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169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5C892E-121B-4B66-BE98-44AC1425A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218BD4B-1FF7-454B-8A1C-BBF064A35D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2060FAD-FFFD-4F57-9507-5797861A8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792C4-D99C-438B-8687-8EEA878DAD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962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AAB2A0E-9403-44E7-95D3-2600433534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8E2DF78-F921-4744-91D7-58B8EC50DF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B82580-14CF-4367-9DD9-1EC51330B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47C77-B87C-4E37-81FB-71C0745B5C2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733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680527-10CC-459A-8957-5AA3DCEE7A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74BABD-F2DF-4914-8BBA-DC5D7C3C7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F95969-D759-4252-B1EA-1FCC2F6999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68B4F-B602-4EEA-B92E-309882B9601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828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41E553-FAE9-4440-B218-4A7E51517B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A7A0A6-FD83-422A-AFE1-91AC93609A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FB28D5-AEBE-44DC-82F9-E204A85A8E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F3B7F-D614-4141-8CFA-104419E68A2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181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DF55F0-3BEE-4816-A4E0-DA0F497F4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C0A628C-8447-4B51-9617-1D6245EEB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067FD4-7C7C-42D7-ADE6-6246551182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50E17C2-1F4D-47C4-B65A-D84527217E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4216C82-D0E5-4E26-8B96-822B0F35AD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CFA58A6-7E4A-4795-8329-8884D52D3C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>
            <a:extLst>
              <a:ext uri="{FF2B5EF4-FFF2-40B4-BE49-F238E27FC236}">
                <a16:creationId xmlns:a16="http://schemas.microsoft.com/office/drawing/2014/main" id="{CA031B22-D556-4A72-81FD-112D8C24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C43259-60B3-4C6B-B62E-9DCF690F1B1F}" type="slidenum">
              <a:rPr lang="it-IT" altLang="it-IT" sz="1400"/>
              <a:pPr/>
              <a:t>1</a:t>
            </a:fld>
            <a:endParaRPr lang="it-IT" altLang="it-IT" sz="1400"/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E6BB6574-DBEA-4945-AD0A-33FE17AE3E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152400"/>
            <a:ext cx="6781800" cy="75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8388"/>
              </a:avLst>
            </a:prstTxWarp>
          </a:bodyPr>
          <a:lstStyle/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Tutorato di Analisi Matematica II</a:t>
            </a:r>
          </a:p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Prof. Paolo </a:t>
            </a:r>
            <a:r>
              <a:rPr lang="it-IT" sz="3200" kern="10" spc="64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Vasarelli</a:t>
            </a:r>
            <a:endParaRPr lang="it-IT" sz="3200" kern="10" spc="64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</p:spPr>
            <p:txBody>
              <a:bodyPr/>
              <a:lstStyle/>
              <a:p>
                <a:pPr algn="l" eaLnBrk="1" hangingPunct="1"/>
                <a:r>
                  <a:rPr lang="it-IT" altLang="it-IT" sz="3200" dirty="0">
                    <a:solidFill>
                      <a:srgbClr val="FF0000"/>
                    </a:solidFill>
                  </a:rPr>
                  <a:t>Esercizio 6 (28 06 2019).</a:t>
                </a:r>
              </a:p>
              <a:p>
                <a:pPr algn="l" eaLnBrk="1" hangingPunct="1"/>
                <a:r>
                  <a:rPr lang="it-IT" altLang="it-IT" sz="3200" dirty="0"/>
                  <a:t>Data la funzione </a:t>
                </a:r>
                <a14:m>
                  <m:oMath xmlns:m="http://schemas.openxmlformats.org/officeDocument/2006/math"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unc>
                      <m:func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altLang="it-IT" sz="32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it-IT" altLang="it-IT" sz="3200" dirty="0"/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r>
                  <a:rPr lang="it-IT" altLang="it-IT" sz="3200" dirty="0"/>
                  <a:t>Determinare il dominio della funzione.</a:t>
                </a:r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r>
                  <a:rPr lang="it-IT" altLang="it-IT" sz="3200" dirty="0"/>
                  <a:t>Verificare se è continua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altLang="it-IT" sz="3200" dirty="0"/>
                  <a:t>.</a:t>
                </a:r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r>
                  <a:rPr lang="it-IT" altLang="it-IT" sz="3200" dirty="0"/>
                  <a:t>Verificare se è derivabile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i="1"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altLang="it-IT" sz="3200" dirty="0"/>
                  <a:t>.</a:t>
                </a:r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r>
                  <a:rPr lang="it-IT" altLang="it-IT" sz="3200" dirty="0"/>
                  <a:t>Verificare se è differenziabile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i="1"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altLang="it-IT" sz="3200" dirty="0"/>
                  <a:t> e scrivere l’equazione del piano tangente.</a:t>
                </a:r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endParaRPr lang="it-IT" altLang="it-IT" sz="3200" dirty="0"/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endParaRPr lang="it-IT" altLang="it-IT" sz="3200" dirty="0"/>
              </a:p>
            </p:txBody>
          </p:sp>
        </mc:Choice>
        <mc:Fallback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  <a:blipFill>
                <a:blip r:embed="rId4"/>
                <a:stretch>
                  <a:fillRect l="-1793" t="-158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>
            <a:extLst>
              <a:ext uri="{FF2B5EF4-FFF2-40B4-BE49-F238E27FC236}">
                <a16:creationId xmlns:a16="http://schemas.microsoft.com/office/drawing/2014/main" id="{CA031B22-D556-4A72-81FD-112D8C24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C43259-60B3-4C6B-B62E-9DCF690F1B1F}" type="slidenum">
              <a:rPr lang="it-IT" altLang="it-IT" sz="1400"/>
              <a:pPr/>
              <a:t>2</a:t>
            </a:fld>
            <a:endParaRPr lang="it-IT" altLang="it-IT" sz="1400"/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E6BB6574-DBEA-4945-AD0A-33FE17AE3E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152400"/>
            <a:ext cx="6781800" cy="75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8388"/>
              </a:avLst>
            </a:prstTxWarp>
          </a:bodyPr>
          <a:lstStyle/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Tutorato di Analisi Matematica II</a:t>
            </a:r>
          </a:p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Prof. Paolo </a:t>
            </a:r>
            <a:r>
              <a:rPr lang="it-IT" sz="3200" kern="10" spc="64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Vasarelli</a:t>
            </a:r>
            <a:endParaRPr lang="it-IT" sz="3200" kern="10" spc="64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</p:spPr>
            <p:txBody>
              <a:bodyPr/>
              <a:lstStyle/>
              <a:p>
                <a:pPr algn="l" eaLnBrk="1" hangingPunct="1"/>
                <a:r>
                  <a:rPr lang="it-IT" altLang="it-IT" sz="3200" dirty="0">
                    <a:solidFill>
                      <a:srgbClr val="C00000"/>
                    </a:solidFill>
                  </a:rPr>
                  <a:t>Determinare il dominio della funzione.</a:t>
                </a:r>
                <a:endParaRPr lang="it-IT" altLang="it-IT" sz="3200" dirty="0">
                  <a:solidFill>
                    <a:srgbClr val="FF0000"/>
                  </a:solidFill>
                </a:endParaRPr>
              </a:p>
              <a:p>
                <a:pPr algn="l" eaLnBrk="1" hangingPunct="1"/>
                <a:r>
                  <a:rPr lang="it-IT" altLang="it-IT" sz="3200" dirty="0"/>
                  <a:t>La funzione </a:t>
                </a:r>
                <a14:m>
                  <m:oMath xmlns:m="http://schemas.openxmlformats.org/officeDocument/2006/math"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unc>
                      <m:func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altLang="it-IT" sz="32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it-IT" altLang="it-IT" sz="3200" dirty="0"/>
                  <a:t> è definita in </a:t>
                </a:r>
              </a:p>
              <a:p>
                <a:pPr algn="l" eaLnBrk="1" hangingPunct="1"/>
                <a14:m>
                  <m:oMath xmlns:m="http://schemas.openxmlformats.org/officeDocument/2006/math"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altLang="it-IT" sz="3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it-IT" altLang="it-IT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altLang="it-IT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altLang="it-IT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altLang="it-IT" sz="3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:1+</m:t>
                        </m:r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alt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it-IT" alt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it-IT" altLang="it-IT" sz="3200" b="0" dirty="0">
                  <a:ea typeface="Cambria Math" panose="02040503050406030204" pitchFamily="18" charset="0"/>
                </a:endParaRPr>
              </a:p>
              <a:p>
                <a:pPr algn="l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it-IT" altLang="it-IT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ℝ</m:t>
                              </m:r>
                            </m:e>
                            <m:sup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alt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  <m:r>
                            <a:rPr lang="it-IT" alt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it-IT" alt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altLang="it-IT" sz="3200" dirty="0"/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endParaRPr lang="it-IT" altLang="it-IT" sz="3200" dirty="0"/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endParaRPr lang="it-IT" altLang="it-IT" sz="3200" dirty="0"/>
              </a:p>
            </p:txBody>
          </p:sp>
        </mc:Choice>
        <mc:Fallback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  <a:blipFill>
                <a:blip r:embed="rId4"/>
                <a:stretch>
                  <a:fillRect l="-1793" t="-158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87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>
            <a:extLst>
              <a:ext uri="{FF2B5EF4-FFF2-40B4-BE49-F238E27FC236}">
                <a16:creationId xmlns:a16="http://schemas.microsoft.com/office/drawing/2014/main" id="{CA031B22-D556-4A72-81FD-112D8C24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C43259-60B3-4C6B-B62E-9DCF690F1B1F}" type="slidenum">
              <a:rPr lang="it-IT" altLang="it-IT" sz="1400"/>
              <a:pPr/>
              <a:t>3</a:t>
            </a:fld>
            <a:endParaRPr lang="it-IT" altLang="it-IT" sz="1400"/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E6BB6574-DBEA-4945-AD0A-33FE17AE3E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152400"/>
            <a:ext cx="6781800" cy="75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8388"/>
              </a:avLst>
            </a:prstTxWarp>
          </a:bodyPr>
          <a:lstStyle/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Tutorato di Analisi Matematica II</a:t>
            </a:r>
          </a:p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Prof. Paolo </a:t>
            </a:r>
            <a:r>
              <a:rPr lang="it-IT" sz="3200" kern="10" spc="64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Vasarelli</a:t>
            </a:r>
            <a:endParaRPr lang="it-IT" sz="3200" kern="10" spc="64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</p:spPr>
            <p:txBody>
              <a:bodyPr/>
              <a:lstStyle/>
              <a:p>
                <a:pPr algn="l" eaLnBrk="1" hangingPunct="1"/>
                <a:r>
                  <a:rPr lang="it-IT" altLang="it-IT" sz="3200" dirty="0">
                    <a:solidFill>
                      <a:srgbClr val="C00000"/>
                    </a:solidFill>
                  </a:rPr>
                  <a:t>Verificare se è continua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altLang="it-IT" sz="3200" dirty="0">
                    <a:solidFill>
                      <a:srgbClr val="C00000"/>
                    </a:solidFill>
                  </a:rPr>
                  <a:t>.</a:t>
                </a:r>
              </a:p>
              <a:p>
                <a:pPr algn="l" eaLnBrk="1" hangingPunct="1"/>
                <a:r>
                  <a:rPr lang="it-IT" altLang="it-IT" sz="3200" dirty="0"/>
                  <a:t>La funzione </a:t>
                </a:r>
                <a14:m>
                  <m:oMath xmlns:m="http://schemas.openxmlformats.org/officeDocument/2006/math"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unc>
                      <m:func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altLang="it-IT" sz="32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it-IT" altLang="it-IT" sz="3200" dirty="0"/>
                  <a:t> è continua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altLang="it-IT" sz="3200" dirty="0"/>
                  <a:t>: </a:t>
                </a:r>
              </a:p>
              <a:p>
                <a:pPr algn="l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altLang="it-IT" sz="3200" b="0" i="0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altLang="it-IT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altLang="it-IT" sz="3200" i="0" dirty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d>
                                <m:dPr>
                                  <m:ctrlPr>
                                    <a:rPr lang="it-IT" altLang="it-IT" sz="3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32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altLang="it-IT" sz="3200" b="0" i="1" dirty="0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it-IT" altLang="it-IT" sz="3200" b="0" i="1" dirty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it-IT" altLang="it-IT" sz="32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d>
                                <m:dPr>
                                  <m:ctrlPr>
                                    <a:rPr lang="it-IT" altLang="it-IT" sz="32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0,0</m:t>
                                  </m:r>
                                </m:e>
                              </m:d>
                            </m:lim>
                          </m:limLow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3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func>
                          <m:r>
                            <a:rPr lang="it-IT" altLang="it-IT" sz="3200" i="1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func>
                      <m:r>
                        <a:rPr lang="it-IT" altLang="it-IT" sz="3200" b="0" i="1" dirty="0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it-IT" alt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altLang="it-IT" sz="3200" dirty="0"/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endParaRPr lang="it-IT" altLang="it-IT" sz="3200" dirty="0"/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endParaRPr lang="it-IT" altLang="it-IT" sz="3200" dirty="0"/>
              </a:p>
            </p:txBody>
          </p:sp>
        </mc:Choice>
        <mc:Fallback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  <a:blipFill>
                <a:blip r:embed="rId4"/>
                <a:stretch>
                  <a:fillRect l="-1793" t="-158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23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>
            <a:extLst>
              <a:ext uri="{FF2B5EF4-FFF2-40B4-BE49-F238E27FC236}">
                <a16:creationId xmlns:a16="http://schemas.microsoft.com/office/drawing/2014/main" id="{CA031B22-D556-4A72-81FD-112D8C24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C43259-60B3-4C6B-B62E-9DCF690F1B1F}" type="slidenum">
              <a:rPr lang="it-IT" altLang="it-IT" sz="1400"/>
              <a:pPr/>
              <a:t>4</a:t>
            </a:fld>
            <a:endParaRPr lang="it-IT" altLang="it-IT" sz="1400"/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E6BB6574-DBEA-4945-AD0A-33FE17AE3E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152400"/>
            <a:ext cx="6781800" cy="75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8388"/>
              </a:avLst>
            </a:prstTxWarp>
          </a:bodyPr>
          <a:lstStyle/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Tutorato di Analisi Matematica II</a:t>
            </a:r>
          </a:p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Prof. Paolo </a:t>
            </a:r>
            <a:r>
              <a:rPr lang="it-IT" sz="3200" kern="10" spc="64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Vasarelli</a:t>
            </a:r>
            <a:endParaRPr lang="it-IT" sz="3200" kern="10" spc="64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</p:spPr>
            <p:txBody>
              <a:bodyPr/>
              <a:lstStyle/>
              <a:p>
                <a:pPr algn="l" eaLnBrk="1" hangingPunct="1"/>
                <a:r>
                  <a:rPr lang="it-IT" altLang="it-IT" sz="3200" dirty="0">
                    <a:solidFill>
                      <a:srgbClr val="C00000"/>
                    </a:solidFill>
                  </a:rPr>
                  <a:t>Verificare se è derivabile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altLang="it-IT" sz="3200" dirty="0">
                    <a:solidFill>
                      <a:srgbClr val="C00000"/>
                    </a:solidFill>
                  </a:rPr>
                  <a:t>.</a:t>
                </a:r>
              </a:p>
              <a:p>
                <a:pPr algn="l" eaLnBrk="1" hangingPunct="1"/>
                <a:r>
                  <a:rPr lang="it-IT" altLang="it-IT" sz="3200" dirty="0"/>
                  <a:t>La funzione </a:t>
                </a:r>
                <a14:m>
                  <m:oMath xmlns:m="http://schemas.openxmlformats.org/officeDocument/2006/math"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unc>
                      <m:func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altLang="it-IT" sz="32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it-IT" altLang="it-IT" sz="3200" dirty="0"/>
                  <a:t> è derivabile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altLang="it-IT" sz="3200" dirty="0"/>
                  <a:t>: </a:t>
                </a:r>
              </a:p>
              <a:p>
                <a:pPr algn="l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altLang="it-IT" sz="3200" b="0" i="0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it-IT" altLang="it-IT" sz="32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it-IT" alt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alt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altLang="it-IT" sz="32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32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altLang="it-IT" sz="3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  <m:r>
                            <a:rPr lang="it-IT" altLang="it-IT" sz="3200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3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func>
                          <m:f>
                            <m:fPr>
                              <m:ctrlPr>
                                <a:rPr lang="it-IT" altLang="it-IT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it-IT" altLang="it-IT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alt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d>
                            <m:dPr>
                              <m:begChr m:val="|"/>
                              <m:endChr m:val="|"/>
                              <m:ctrlPr>
                                <a:rPr lang="it-IT" altLang="it-IT" sz="3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it-IT" altLang="it-IT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r>
                        <a:rPr lang="it-IT" altLang="it-IT" sz="3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altLang="it-IT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altLang="it-IT" sz="320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it-IT" altLang="it-IT" sz="3200" b="0" i="1" dirty="0" smtClean="0">
                          <a:latin typeface="Cambria Math" panose="02040503050406030204" pitchFamily="18" charset="0"/>
                        </a:rPr>
                        <m:t>𝑠𝑔𝑛𝑥</m:t>
                      </m:r>
                      <m:r>
                        <a:rPr lang="it-IT" altLang="it-IT" sz="3200" b="0" i="1" dirty="0" smtClean="0">
                          <a:latin typeface="Cambria Math" panose="02040503050406030204" pitchFamily="18" charset="0"/>
                        </a:rPr>
                        <m:t>  </m:t>
                      </m:r>
                      <m:r>
                        <a:rPr lang="it-IT" altLang="it-IT" sz="3200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𝑥</m:t>
                      </m:r>
                      <m:r>
                        <a:rPr lang="it-IT" alt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≠0</m:t>
                      </m:r>
                      <m:r>
                        <a:rPr lang="it-IT" alt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altLang="it-IT" sz="3200" dirty="0"/>
              </a:p>
              <a:p>
                <a:pPr algn="l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altLang="it-IT" sz="32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alt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32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  <m:r>
                            <a:rPr lang="it-IT" altLang="it-IT" sz="3200" i="1" dirty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it-IT" altLang="it-IT" sz="32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32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f>
                            <m:fPr>
                              <m:ctrlPr>
                                <a:rPr lang="it-IT" altLang="it-IT" sz="32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32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it-IT" altLang="it-IT" sz="32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alt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func>
                            <m:func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3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func>
                          <m:r>
                            <a:rPr lang="it-IT" altLang="it-IT" sz="32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it-IT" altLang="it-IT" sz="3200" dirty="0"/>
              </a:p>
              <a:p>
                <a:pPr algn="l" eaLnBrk="1" hangingPunct="1"/>
                <a14:m>
                  <m:oMath xmlns:m="http://schemas.openxmlformats.org/officeDocument/2006/math">
                    <m:r>
                      <a:rPr lang="it-IT" altLang="it-IT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altLang="it-IT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it-IT" altLang="it-IT" sz="32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32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it-IT" alt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it-IT" alt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it-IT" altLang="it-IT" sz="3200" dirty="0"/>
                  <a:t> </a:t>
                </a:r>
                <a:r>
                  <a:rPr lang="it-IT" altLang="it-IT" sz="3200" dirty="0"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it-IT" altLang="it-IT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i="1"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altLang="it-IT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it-IT" altLang="it-IT" sz="3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32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num>
                      <m:den>
                        <m:r>
                          <a:rPr lang="it-IT" alt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it-IT" alt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t-IT" alt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altLang="it-IT" sz="3200" dirty="0"/>
                  <a:t>.</a:t>
                </a:r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endParaRPr lang="it-IT" altLang="it-IT" sz="3200" dirty="0"/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endParaRPr lang="it-IT" altLang="it-IT" sz="3200" dirty="0"/>
              </a:p>
            </p:txBody>
          </p:sp>
        </mc:Choice>
        <mc:Fallback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  <a:blipFill>
                <a:blip r:embed="rId4"/>
                <a:stretch>
                  <a:fillRect l="-1793" t="-158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10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>
            <a:extLst>
              <a:ext uri="{FF2B5EF4-FFF2-40B4-BE49-F238E27FC236}">
                <a16:creationId xmlns:a16="http://schemas.microsoft.com/office/drawing/2014/main" id="{CA031B22-D556-4A72-81FD-112D8C24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C43259-60B3-4C6B-B62E-9DCF690F1B1F}" type="slidenum">
              <a:rPr lang="it-IT" altLang="it-IT" sz="1400"/>
              <a:pPr/>
              <a:t>5</a:t>
            </a:fld>
            <a:endParaRPr lang="it-IT" altLang="it-IT" sz="1400"/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E6BB6574-DBEA-4945-AD0A-33FE17AE3E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152400"/>
            <a:ext cx="6781800" cy="75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8388"/>
              </a:avLst>
            </a:prstTxWarp>
          </a:bodyPr>
          <a:lstStyle/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Tutorato di Analisi Matematica II</a:t>
            </a:r>
          </a:p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Prof. Paolo </a:t>
            </a:r>
            <a:r>
              <a:rPr lang="it-IT" sz="3200" kern="10" spc="64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Vasarelli</a:t>
            </a:r>
            <a:endParaRPr lang="it-IT" sz="3200" kern="10" spc="64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</p:spPr>
            <p:txBody>
              <a:bodyPr/>
              <a:lstStyle/>
              <a:p>
                <a:pPr algn="l" eaLnBrk="1" hangingPunct="1"/>
                <a:r>
                  <a:rPr lang="it-IT" altLang="it-IT" sz="3200" dirty="0">
                    <a:solidFill>
                      <a:srgbClr val="C00000"/>
                    </a:solidFill>
                  </a:rPr>
                  <a:t>Verificare se è derivabile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altLang="it-IT" sz="3200" dirty="0">
                    <a:solidFill>
                      <a:srgbClr val="C00000"/>
                    </a:solidFill>
                  </a:rPr>
                  <a:t>.</a:t>
                </a:r>
              </a:p>
              <a:p>
                <a:pPr algn="l" eaLnBrk="1" hangingPunct="1"/>
                <a:r>
                  <a:rPr lang="it-IT" altLang="it-IT" sz="3200" dirty="0"/>
                  <a:t>Nei punti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sSub>
                          <m:sSubPr>
                            <m:ctrlP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it-IT" altLang="it-IT" sz="3200" dirty="0"/>
                  <a:t> la derivata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alt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it-IT" altLang="it-IT" sz="3200" dirty="0"/>
                  <a:t> va calcolata in base alla definizione. </a:t>
                </a:r>
              </a:p>
              <a:p>
                <a:pPr algn="l" eaLnBrk="1" hangingPunct="1"/>
                <a:r>
                  <a:rPr lang="it-IT" altLang="it-IT" sz="3200" dirty="0"/>
                  <a:t>Notiamo che 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it-IT" alt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it-IT" altLang="it-IT" sz="3200" dirty="0"/>
                  <a:t> : </a:t>
                </a:r>
              </a:p>
              <a:p>
                <a:pPr algn="l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altLang="it-IT" sz="32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alt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alt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alt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it-IT" altLang="it-IT" sz="3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3200" b="0" i="1" dirty="0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sSub>
                            <m:sSubPr>
                              <m:ctrlPr>
                                <a:rPr lang="it-IT" altLang="it-IT" sz="32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altLang="it-IT" sz="3200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altLang="it-IT" sz="32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it-IT" altLang="it-IT" sz="32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altLang="it-IT" sz="3200" b="0" i="0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it-IT" altLang="it-IT" sz="32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it-IT" alt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alt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fName>
                        <m:e>
                          <m:sSub>
                            <m:sSubPr>
                              <m:ctrlPr>
                                <a:rPr lang="it-IT" altLang="it-IT" sz="32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altLang="it-IT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func>
                                    <m:funcPr>
                                      <m:ctrlP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altLang="it-IT" sz="320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it-IT" altLang="it-IT" sz="32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altLang="it-IT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altLang="it-IT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b>
                              <m:r>
                                <a:rPr lang="it-IT" altLang="it-IT" sz="32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altLang="it-IT" sz="3200" b="0" i="1" dirty="0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</m:sSub>
                          <m:r>
                            <a:rPr lang="it-IT" altLang="it-IT" sz="3200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it-IT" altLang="it-IT" sz="3200" i="1" dirty="0">
                  <a:latin typeface="Cambria Math" panose="02040503050406030204" pitchFamily="18" charset="0"/>
                </a:endParaRPr>
              </a:p>
              <a:p>
                <a:pPr algn="l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altLang="it-IT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altLang="it-IT" sz="320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it-IT" altLang="it-IT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altLang="it-IT" sz="3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altLang="it-IT" sz="32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f>
                        <m:fPr>
                          <m:ctrlPr>
                            <a:rPr lang="it-IT" altLang="it-IT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b>
                        <m:sSubPr>
                          <m:ctrlPr>
                            <a:rPr lang="it-IT" alt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altLang="it-IT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it-IT" altLang="it-IT" sz="3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it-IT" alt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alt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it-IT" alt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it-IT" alt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𝑛𝑜𝑛</m:t>
                      </m:r>
                      <m:r>
                        <a:rPr lang="it-IT" alt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alt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𝑒𝑠𝑖𝑠𝑡𝑒</m:t>
                      </m:r>
                      <m:r>
                        <a:rPr lang="it-IT" alt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it-IT" altLang="it-IT" sz="3200" b="0" i="1" dirty="0">
                  <a:latin typeface="Cambria Math" panose="02040503050406030204" pitchFamily="18" charset="0"/>
                </a:endParaRPr>
              </a:p>
              <a:p>
                <a:pPr algn="l" eaLnBrk="1" hangingPunct="1"/>
                <a:endParaRPr lang="it-IT" altLang="it-IT" sz="3200" dirty="0"/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endParaRPr lang="it-IT" altLang="it-IT" sz="3200" dirty="0"/>
              </a:p>
              <a:p>
                <a:pPr marL="514350" indent="-514350" algn="l" eaLnBrk="1" hangingPunct="1">
                  <a:buFont typeface="+mj-lt"/>
                  <a:buAutoNum type="alphaLcPeriod"/>
                </a:pPr>
                <a:endParaRPr lang="it-IT" altLang="it-IT" sz="3200" dirty="0"/>
              </a:p>
            </p:txBody>
          </p:sp>
        </mc:Choice>
        <mc:Fallback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  <a:blipFill>
                <a:blip r:embed="rId4"/>
                <a:stretch>
                  <a:fillRect l="-1793" t="-1580" r="-286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518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>
            <a:extLst>
              <a:ext uri="{FF2B5EF4-FFF2-40B4-BE49-F238E27FC236}">
                <a16:creationId xmlns:a16="http://schemas.microsoft.com/office/drawing/2014/main" id="{CA031B22-D556-4A72-81FD-112D8C24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C43259-60B3-4C6B-B62E-9DCF690F1B1F}" type="slidenum">
              <a:rPr lang="it-IT" altLang="it-IT" sz="1400"/>
              <a:pPr/>
              <a:t>6</a:t>
            </a:fld>
            <a:endParaRPr lang="it-IT" altLang="it-IT" sz="1400"/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E6BB6574-DBEA-4945-AD0A-33FE17AE3E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152400"/>
            <a:ext cx="6781800" cy="75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8388"/>
              </a:avLst>
            </a:prstTxWarp>
          </a:bodyPr>
          <a:lstStyle/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Tutorato di Analisi Matematica II</a:t>
            </a:r>
          </a:p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Prof. Paolo </a:t>
            </a:r>
            <a:r>
              <a:rPr lang="it-IT" sz="3200" kern="10" spc="64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Vasarelli</a:t>
            </a:r>
            <a:endParaRPr lang="it-IT" sz="3200" kern="10" spc="64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</p:spPr>
            <p:txBody>
              <a:bodyPr/>
              <a:lstStyle/>
              <a:p>
                <a:pPr algn="l" eaLnBrk="1" hangingPunct="1"/>
                <a:r>
                  <a:rPr lang="it-IT" altLang="it-IT" sz="3200" dirty="0">
                    <a:solidFill>
                      <a:srgbClr val="C00000"/>
                    </a:solidFill>
                  </a:rPr>
                  <a:t>Verificare se è derivabile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altLang="it-IT" sz="3200" dirty="0">
                    <a:solidFill>
                      <a:srgbClr val="C00000"/>
                    </a:solidFill>
                  </a:rPr>
                  <a:t>.</a:t>
                </a:r>
              </a:p>
              <a:p>
                <a:pPr algn="l" eaLnBrk="1" hangingPunct="1"/>
                <a:r>
                  <a:rPr lang="it-IT" altLang="it-IT" sz="3200" dirty="0"/>
                  <a:t>Nei punti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sSub>
                          <m:sSubPr>
                            <m:ctrlP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it-IT" altLang="it-IT" sz="3200" dirty="0"/>
                  <a:t> la derivata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alt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it-IT" altLang="it-IT" sz="3200" dirty="0"/>
                  <a:t> va calcolata in base alla definizione. S</a:t>
                </a:r>
                <a:r>
                  <a:rPr lang="it-IT" altLang="it-IT" sz="3200" b="0" dirty="0"/>
                  <a:t>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altLang="it-IT" sz="3200" b="0" dirty="0"/>
                  <a:t> </a:t>
                </a:r>
                <a14:m>
                  <m:oMath xmlns:m="http://schemas.openxmlformats.org/officeDocument/2006/math">
                    <m:r>
                      <a:rPr lang="it-IT" altLang="it-IT" sz="3200" b="0" i="1" dirty="0" smtClean="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endParaRPr lang="it-IT" altLang="it-IT" sz="3200" dirty="0"/>
              </a:p>
              <a:p>
                <a:pPr algn="l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altLang="it-IT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alt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it-IT" alt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alt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it-IT" altLang="it-IT" sz="32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3200" i="1" dirty="0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it-IT" altLang="it-IT" sz="32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it-IT" altLang="it-IT" sz="320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it-IT" altLang="it-IT" sz="3200" dirty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altLang="it-IT" sz="32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fName>
                        <m:e>
                          <m:sSub>
                            <m:sSubPr>
                              <m:ctrlP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altLang="it-IT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func>
                                    <m:funcPr>
                                      <m:ctrlP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altLang="it-IT" sz="320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it-IT" altLang="it-IT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b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</m:sSub>
                          <m:r>
                            <a:rPr lang="it-IT" altLang="it-IT" sz="3200" i="1" dirty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it-IT" altLang="it-IT" sz="3200" dirty="0"/>
              </a:p>
              <a:p>
                <a:pPr algn="l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3200" dirty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altLang="it-IT" sz="32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fName>
                        <m:e>
                          <m:sSub>
                            <m:sSubPr>
                              <m:ctrlP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altLang="it-IT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func>
                                    <m:funcPr>
                                      <m:ctrlP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altLang="it-IT" sz="320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altLang="it-IT" sz="32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b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</m:sSub>
                          <m:r>
                            <a:rPr lang="it-IT" altLang="it-IT" sz="3200" i="1" dirty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it-IT" altLang="it-IT" sz="3200" dirty="0"/>
              </a:p>
              <a:p>
                <a:pPr algn="l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3200" dirty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altLang="it-IT" sz="32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fName>
                        <m:e>
                          <m:sSub>
                            <m:sSubPr>
                              <m:ctrlP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altLang="it-IT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it-IT" altLang="it-IT" sz="32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b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</m:sSub>
                          <m:r>
                            <a:rPr lang="it-IT" altLang="it-IT" sz="3200" i="1" dirty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r>
                        <a:rPr lang="it-IT" altLang="it-IT" sz="3200" dirty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altLang="it-IT" sz="32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fName>
                        <m:e>
                          <m:sSub>
                            <m:sSubPr>
                              <m:ctrlP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altLang="it-IT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32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b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altLang="it-IT" sz="3200" i="1" dirty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</m:sSub>
                          <m:r>
                            <a:rPr lang="it-IT" altLang="it-IT" sz="3200" i="1" dirty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r>
                        <a:rPr lang="it-IT" altLang="it-IT" sz="3200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it-IT" altLang="it-IT" sz="3200" dirty="0"/>
              </a:p>
              <a:p>
                <a:pPr algn="l" eaLnBrk="1" hangingPunct="1"/>
                <a:r>
                  <a:rPr lang="it-IT" altLang="it-IT" sz="3200" dirty="0"/>
                  <a:t>In quanto </a:t>
                </a:r>
                <a14:m>
                  <m:oMath xmlns:m="http://schemas.openxmlformats.org/officeDocument/2006/math"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it-IT" altLang="it-IT" sz="3200" dirty="0"/>
                  <a:t> è costantemente uguale a 5. </a:t>
                </a:r>
              </a:p>
            </p:txBody>
          </p:sp>
        </mc:Choice>
        <mc:Fallback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  <a:blipFill>
                <a:blip r:embed="rId4"/>
                <a:stretch>
                  <a:fillRect l="-1793" t="-1580" r="-2869" b="-169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75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>
            <a:extLst>
              <a:ext uri="{FF2B5EF4-FFF2-40B4-BE49-F238E27FC236}">
                <a16:creationId xmlns:a16="http://schemas.microsoft.com/office/drawing/2014/main" id="{CA031B22-D556-4A72-81FD-112D8C24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C43259-60B3-4C6B-B62E-9DCF690F1B1F}" type="slidenum">
              <a:rPr lang="it-IT" altLang="it-IT" sz="1400"/>
              <a:pPr/>
              <a:t>7</a:t>
            </a:fld>
            <a:endParaRPr lang="it-IT" altLang="it-IT" sz="1400"/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E6BB6574-DBEA-4945-AD0A-33FE17AE3E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152400"/>
            <a:ext cx="6781800" cy="75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8388"/>
              </a:avLst>
            </a:prstTxWarp>
          </a:bodyPr>
          <a:lstStyle/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Tutorato di Analisi Matematica II</a:t>
            </a:r>
          </a:p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Prof. Paolo </a:t>
            </a:r>
            <a:r>
              <a:rPr lang="it-IT" sz="3200" kern="10" spc="64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Vasarelli</a:t>
            </a:r>
            <a:endParaRPr lang="it-IT" sz="3200" kern="10" spc="64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</p:spPr>
            <p:txBody>
              <a:bodyPr/>
              <a:lstStyle/>
              <a:p>
                <a:pPr algn="l" eaLnBrk="1" hangingPunct="1"/>
                <a:r>
                  <a:rPr lang="it-IT" altLang="it-IT" sz="3200" dirty="0">
                    <a:solidFill>
                      <a:srgbClr val="C00000"/>
                    </a:solidFill>
                  </a:rPr>
                  <a:t>Verificare se è differenziabile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altLang="it-IT" sz="3200" dirty="0">
                    <a:solidFill>
                      <a:srgbClr val="C00000"/>
                    </a:solidFill>
                  </a:rPr>
                  <a:t>.</a:t>
                </a:r>
              </a:p>
              <a:p>
                <a:pPr algn="l" eaLnBrk="1" hangingPunct="1">
                  <a:lnSpc>
                    <a:spcPct val="150000"/>
                  </a:lnSpc>
                </a:pPr>
                <a:r>
                  <a:rPr lang="it-IT" altLang="it-IT" sz="3200" dirty="0"/>
                  <a:t>Nell’aperto </a:t>
                </a:r>
                <a14:m>
                  <m:oMath xmlns:m="http://schemas.openxmlformats.org/officeDocument/2006/math"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altLang="it-IT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altLang="it-IT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altLang="it-IT" sz="3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altLang="it-IT" sz="3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alt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</m:t>
                        </m:r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&gt;−1</m:t>
                        </m:r>
                      </m:e>
                    </m:d>
                  </m:oMath>
                </a14:m>
                <a:r>
                  <a:rPr lang="it-IT" altLang="it-IT" sz="3200" dirty="0"/>
                  <a:t> entrambe le derivate parziali esistono e sono continue; dunque </a:t>
                </a:r>
                <a14:m>
                  <m:oMath xmlns:m="http://schemas.openxmlformats.org/officeDocument/2006/math"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it-IT" alt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r>
                  <a:rPr lang="it-IT" altLang="it-IT" sz="3200" dirty="0"/>
                  <a:t> e, per il Teorema sulla condizione sufficiente di differenziabilità, </a:t>
                </a:r>
                <a14:m>
                  <m:oMath xmlns:m="http://schemas.openxmlformats.org/officeDocument/2006/math"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altLang="it-IT" sz="3200" dirty="0"/>
                  <a:t> è differenziabile in </a:t>
                </a:r>
                <a14:m>
                  <m:oMath xmlns:m="http://schemas.openxmlformats.org/officeDocument/2006/math"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it-IT" altLang="it-IT" sz="3200" dirty="0"/>
                  <a:t> e, quindi,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altLang="it-IT" sz="3200" dirty="0"/>
                  <a:t>.  </a:t>
                </a:r>
              </a:p>
            </p:txBody>
          </p:sp>
        </mc:Choice>
        <mc:Fallback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1196752"/>
                <a:ext cx="8496944" cy="5400600"/>
              </a:xfrm>
              <a:blipFill>
                <a:blip r:embed="rId4"/>
                <a:stretch>
                  <a:fillRect l="-1793" t="-1580" r="-25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780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>
            <a:extLst>
              <a:ext uri="{FF2B5EF4-FFF2-40B4-BE49-F238E27FC236}">
                <a16:creationId xmlns:a16="http://schemas.microsoft.com/office/drawing/2014/main" id="{CA031B22-D556-4A72-81FD-112D8C24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C43259-60B3-4C6B-B62E-9DCF690F1B1F}" type="slidenum">
              <a:rPr lang="it-IT" altLang="it-IT" sz="1400"/>
              <a:pPr/>
              <a:t>8</a:t>
            </a:fld>
            <a:endParaRPr lang="it-IT" altLang="it-IT" sz="1400"/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E6BB6574-DBEA-4945-AD0A-33FE17AE3E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152400"/>
            <a:ext cx="6781800" cy="75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8388"/>
              </a:avLst>
            </a:prstTxWarp>
          </a:bodyPr>
          <a:lstStyle/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Tutorato di Analisi Matematica II</a:t>
            </a:r>
          </a:p>
          <a:p>
            <a:pPr algn="ctr"/>
            <a:r>
              <a:rPr lang="it-IT" sz="3200" kern="10" spc="64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Prof. Paolo </a:t>
            </a:r>
            <a:r>
              <a:rPr lang="it-IT" sz="3200" kern="10" spc="64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 Math" panose="02040503050406030204" pitchFamily="18" charset="0"/>
                <a:ea typeface="Cambria Math" panose="02040503050406030204" pitchFamily="18" charset="0"/>
              </a:rPr>
              <a:t>Vasarelli</a:t>
            </a:r>
            <a:endParaRPr lang="it-IT" sz="3200" kern="10" spc="64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107504" y="1196752"/>
                <a:ext cx="8928992" cy="5400600"/>
              </a:xfrm>
            </p:spPr>
            <p:txBody>
              <a:bodyPr/>
              <a:lstStyle/>
              <a:p>
                <a:pPr algn="l" eaLnBrk="1" hangingPunct="1"/>
                <a:r>
                  <a:rPr lang="it-IT" altLang="it-IT" sz="3200" dirty="0">
                    <a:solidFill>
                      <a:srgbClr val="C00000"/>
                    </a:solidFill>
                  </a:rPr>
                  <a:t>Scrivere l’equazione del piano tangente.</a:t>
                </a:r>
              </a:p>
              <a:p>
                <a:pPr algn="l" eaLnBrk="1" hangingPunct="1">
                  <a:lnSpc>
                    <a:spcPct val="150000"/>
                  </a:lnSpc>
                </a:pPr>
                <a:r>
                  <a:rPr lang="it-IT" altLang="it-IT" sz="3200" dirty="0"/>
                  <a:t>L’equazione del piano tangente in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i="1">
                            <a:latin typeface="Cambria Math" panose="02040503050406030204" pitchFamily="18" charset="0"/>
                          </a:rPr>
                          <m:t>0,0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3200" b="0" i="1" smtClean="0">
                                <a:latin typeface="Cambria Math" panose="02040503050406030204" pitchFamily="18" charset="0"/>
                              </a:rPr>
                              <m:t>0,0</m:t>
                            </m:r>
                          </m:e>
                        </m:d>
                      </m:e>
                    </m:d>
                  </m:oMath>
                </a14:m>
                <a:r>
                  <a:rPr lang="it-IT" altLang="it-IT" sz="3200" dirty="0"/>
                  <a:t> alla superficie grafico </a:t>
                </a:r>
                <a14:m>
                  <m:oMath xmlns:m="http://schemas.openxmlformats.org/officeDocument/2006/math"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altLang="it-IT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it-IT" altLang="it-IT" sz="3200" dirty="0"/>
                  <a:t> della funzione </a:t>
                </a:r>
                <a14:m>
                  <m:oMath xmlns:m="http://schemas.openxmlformats.org/officeDocument/2006/math">
                    <m:r>
                      <a:rPr lang="it-IT" altLang="it-IT" sz="32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altLang="it-IT" sz="3200" dirty="0"/>
                  <a:t> è:</a:t>
                </a:r>
              </a:p>
              <a:p>
                <a:pPr algn="l" eaLnBrk="1" hangingPunct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32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it-IT" altLang="it-IT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altLang="it-IT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altLang="it-IT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3200" b="0" i="1" smtClean="0">
                              <a:latin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it-IT" altLang="it-IT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it-IT" altLang="it-IT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d>
                            <m:d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  <m:t>0,0</m:t>
                              </m:r>
                            </m:e>
                          </m:d>
                        </m:e>
                      </m:d>
                      <m:r>
                        <a:rPr lang="it-IT" altLang="it-IT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altLang="it-IT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it-IT" altLang="it-IT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alt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d>
                            <m:d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</a:rPr>
                                <m:t>0,0</m:t>
                              </m:r>
                            </m:e>
                          </m:d>
                        </m:e>
                      </m:d>
                      <m:r>
                        <a:rPr lang="it-IT" altLang="it-IT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it-IT" altLang="it-IT" sz="3200" dirty="0"/>
              </a:p>
              <a:p>
                <a:pPr algn="l" eaLnBrk="1" hangingPunct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32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it-IT" altLang="it-IT" sz="32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it-IT" altLang="it-IT" sz="3200" dirty="0"/>
              </a:p>
            </p:txBody>
          </p:sp>
        </mc:Choice>
        <mc:Fallback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697A2F9A-DBCE-406D-B094-E2F6AEC0E3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7504" y="1196752"/>
                <a:ext cx="8928992" cy="5400600"/>
              </a:xfrm>
              <a:blipFill>
                <a:blip r:embed="rId4"/>
                <a:stretch>
                  <a:fillRect l="-1776" t="-1580" r="-136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033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391</Words>
  <Application>Microsoft Office PowerPoint</Application>
  <PresentationFormat>Presentazione su schermo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Comic Sans MS</vt:lpstr>
      <vt:lpstr>Symbol</vt:lpstr>
      <vt:lpstr>Verdana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sara</dc:creator>
  <cp:lastModifiedBy>Stefano Innamorati</cp:lastModifiedBy>
  <cp:revision>11</cp:revision>
  <dcterms:created xsi:type="dcterms:W3CDTF">2004-06-14T12:56:02Z</dcterms:created>
  <dcterms:modified xsi:type="dcterms:W3CDTF">2020-04-02T16:15:05Z</dcterms:modified>
</cp:coreProperties>
</file>