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8"/>
  </p:notesMasterIdLst>
  <p:sldIdLst>
    <p:sldId id="257" r:id="rId2"/>
    <p:sldId id="280" r:id="rId3"/>
    <p:sldId id="321" r:id="rId4"/>
    <p:sldId id="323" r:id="rId5"/>
    <p:sldId id="325" r:id="rId6"/>
    <p:sldId id="326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9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192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C0ADB5-5AD4-0F40-A301-0E57A0BE4EF0}" type="datetimeFigureOut">
              <a:rPr lang="it-IT" smtClean="0"/>
              <a:t>11/05/2020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912EE-D5B1-CF4C-B1D1-E8439C7D5E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1327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5/11/2020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5/11/2020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5/11/2020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5/11/2020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5/11/2020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800" dirty="0" err="1"/>
              <a:t>Tuturato</a:t>
            </a:r>
            <a:r>
              <a:rPr lang="it-IT" sz="2800" dirty="0"/>
              <a:t> di Analisi Matematica II</a:t>
            </a:r>
            <a:br>
              <a:rPr lang="it-IT" sz="2800" dirty="0"/>
            </a:br>
            <a:r>
              <a:rPr lang="it-IT" sz="2800" dirty="0"/>
              <a:t>Paolo </a:t>
            </a:r>
            <a:r>
              <a:rPr lang="it-IT" sz="2800" dirty="0" err="1"/>
              <a:t>Vasarelli</a:t>
            </a:r>
            <a:endParaRPr lang="it-IT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23825" y="1417639"/>
                <a:ext cx="8181976" cy="5269488"/>
              </a:xfrm>
            </p:spPr>
            <p:txBody>
              <a:bodyPr>
                <a:normAutofit fontScale="85000" lnSpcReduction="10000"/>
              </a:bodyPr>
              <a:lstStyle/>
              <a:p>
                <a:pPr marL="114300" indent="0">
                  <a:buNone/>
                </a:pPr>
                <a:r>
                  <a:rPr lang="it-IT" sz="3200" dirty="0">
                    <a:solidFill>
                      <a:srgbClr val="FF0000"/>
                    </a:solidFill>
                  </a:rPr>
                  <a:t>Esercizio 4 (28 06 2019)  Seconda parte </a:t>
                </a:r>
              </a:p>
              <a:p>
                <a:pPr marL="114300" indent="0">
                  <a:buNone/>
                </a:pPr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Dato il campo vettoriale  </a:t>
                </a: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it-IT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</m:acc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,−</m:t>
                          </m:r>
                          <m:f>
                            <m:fPr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628650" indent="-514350" algn="just">
                  <a:buFont typeface="+mj-lt"/>
                  <a:buAutoNum type="alphaLcPeriod"/>
                </a:pPr>
                <a:r>
                  <a:rPr lang="it-IT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Determinare il dominio.</a:t>
                </a:r>
              </a:p>
              <a:p>
                <a:pPr marL="628650" indent="-514350" algn="just">
                  <a:buFont typeface="+mj-lt"/>
                  <a:buAutoNum type="alphaLcPeriod"/>
                </a:pPr>
                <a:r>
                  <a:rPr lang="it-IT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Dire se è conservativo e nel caso calcolarne il potenziale. </a:t>
                </a:r>
              </a:p>
              <a:p>
                <a:pPr marL="628650" indent="-514350" algn="just">
                  <a:buFont typeface="+mj-lt"/>
                  <a:buAutoNum type="alphaLcPeriod"/>
                </a:pPr>
                <a:r>
                  <a:rPr lang="it-IT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Calcolare l’integrale curvilineo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it-IT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it-IT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sub>
                      <m:sup/>
                      <m:e>
                        <m:acc>
                          <m:accPr>
                            <m:chr m:val="⃗"/>
                            <m:ctrlPr>
                              <a:rPr lang="it-IT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  <m:r>
                          <m:rPr>
                            <m:brk m:alnAt="23"/>
                          </m:rPr>
                          <a:rPr lang="it-IT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acc>
                          <m:accPr>
                            <m:chr m:val="⃗"/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e>
                    </m:nary>
                  </m:oMath>
                </a14:m>
                <a:r>
                  <a:rPr lang="it-IT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dove </a:t>
                </a:r>
                <a14:m>
                  <m:oMath xmlns:m="http://schemas.openxmlformats.org/officeDocument/2006/math">
                    <m:r>
                      <a:rPr lang="it-IT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it-IT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è definita da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t-IT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</m:acc>
                    <m:d>
                      <m:dPr>
                        <m:ctrlPr>
                          <a:rPr lang="it-IT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it-IT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8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it-IT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f>
                                  <m:fPr>
                                    <m:ctrlPr>
                                      <a:rPr lang="it-IT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it-IT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  <m: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,1+</m:t>
                        </m:r>
                        <m:sSup>
                          <m:sSup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it-IT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,3</m:t>
                        </m:r>
                      </m:e>
                    </m:d>
                  </m:oMath>
                </a14:m>
                <a:r>
                  <a:rPr lang="it-IT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it-IT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it-IT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it-IT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0,1</m:t>
                        </m:r>
                      </m:e>
                    </m:d>
                    <m:r>
                      <a:rPr lang="it-IT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628650" indent="-514350" algn="just">
                  <a:buFont typeface="+mj-lt"/>
                  <a:buAutoNum type="alphaLcPeriod"/>
                </a:pPr>
                <a:r>
                  <a:rPr lang="it-IT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Calcolare il lavoro del campo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t-IT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lang="it-IT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lungo una qualunque curva chiusa regolare contenente l’asse </a:t>
                </a:r>
                <a:r>
                  <a:rPr lang="it-IT" sz="28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z</a:t>
                </a:r>
                <a:r>
                  <a:rPr lang="it-IT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posta nel semispazio </a:t>
                </a:r>
                <a:r>
                  <a:rPr lang="it-IT" sz="28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z</a:t>
                </a:r>
                <a:r>
                  <a:rPr lang="it-IT" sz="28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0</a:t>
                </a:r>
                <a:r>
                  <a:rPr lang="it-IT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  </a:t>
                </a:r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3825" y="1417639"/>
                <a:ext cx="8181976" cy="5269488"/>
              </a:xfrm>
              <a:blipFill>
                <a:blip r:embed="rId2"/>
                <a:stretch>
                  <a:fillRect t="-1852" r="-111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4387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14300" y="166255"/>
                <a:ext cx="8263082" cy="6511636"/>
              </a:xfrm>
            </p:spPr>
            <p:txBody>
              <a:bodyPr>
                <a:normAutofit/>
              </a:bodyPr>
              <a:lstStyle/>
              <a:p>
                <a:pPr marL="114300" indent="0">
                  <a:buNone/>
                </a:pPr>
                <a:r>
                  <a:rPr lang="it-IT" sz="51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Determinare il dominio. </a:t>
                </a:r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  <a:p>
                <a:pPr marL="114300" indent="0">
                  <a:buNone/>
                </a:pPr>
                <a:r>
                  <a:rPr lang="it-IT" sz="3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Il campo vettoriale  </a:t>
                </a: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</m:acc>
                      <m:r>
                        <a:rPr lang="it-IT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,−</m:t>
                          </m:r>
                          <m:f>
                            <m:fPr>
                              <m:ctrlP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it-IT" sz="32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 algn="just">
                  <a:lnSpc>
                    <a:spcPct val="120000"/>
                  </a:lnSpc>
                  <a:buNone/>
                </a:pPr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È definito in </a:t>
                </a:r>
                <a14:m>
                  <m:oMath xmlns:m="http://schemas.openxmlformats.org/officeDocument/2006/math">
                    <m:r>
                      <a:rPr lang="it-IT" sz="32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𝐷</m:t>
                    </m:r>
                    <m:r>
                      <a:rPr lang="it-IT" sz="32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𝑥</m:t>
                            </m:r>
                            <m: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,</m:t>
                            </m:r>
                            <m: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𝑦</m:t>
                            </m:r>
                            <m: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,</m:t>
                            </m:r>
                            <m: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𝑧</m:t>
                            </m:r>
                          </m:e>
                        </m:d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∈</m:t>
                        </m:r>
                        <m:sSup>
                          <m:sSupPr>
                            <m:ctrlP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ℝ</m:t>
                            </m:r>
                          </m:e>
                          <m:sup>
                            <m: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3</m:t>
                            </m:r>
                          </m:sup>
                        </m:sSup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 :</m:t>
                        </m:r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𝑧</m:t>
                        </m:r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≠0</m:t>
                        </m:r>
                      </m:e>
                    </m:d>
                  </m:oMath>
                </a14:m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.  </a:t>
                </a:r>
                <a:endParaRPr lang="it-IT" altLang="it-IT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buNone/>
                </a:pPr>
                <a:endParaRPr lang="it-IT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300" y="166255"/>
                <a:ext cx="8263082" cy="6511636"/>
              </a:xfrm>
              <a:blipFill>
                <a:blip r:embed="rId2"/>
                <a:stretch>
                  <a:fillRect l="-2214" t="-224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2648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14300" y="166255"/>
                <a:ext cx="8263082" cy="6511636"/>
              </a:xfrm>
            </p:spPr>
            <p:txBody>
              <a:bodyPr>
                <a:normAutofit fontScale="85000" lnSpcReduction="10000"/>
              </a:bodyPr>
              <a:lstStyle/>
              <a:p>
                <a:pPr marL="114300" indent="0">
                  <a:buNone/>
                </a:pPr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Dire se è conservativo e nel caso calcolarne il potenziale. </a:t>
                </a:r>
                <a:r>
                  <a:rPr lang="it-IT" sz="28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</a:t>
                </a:r>
              </a:p>
              <a:p>
                <a:pPr marL="114300" indent="0">
                  <a:buNone/>
                </a:pPr>
                <a:r>
                  <a:rPr lang="it-IT" sz="3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Calcoliamo il rotore del campo vettoriale   </a:t>
                </a: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</m:acc>
                      <m:r>
                        <a:rPr lang="it-IT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,−</m:t>
                          </m:r>
                          <m:f>
                            <m:fPr>
                              <m:ctrlP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it-IT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it-IT" sz="32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𝑟𝑜𝑡</m:t>
                      </m:r>
                      <m:acc>
                        <m:accPr>
                          <m:chr m:val="⃗"/>
                          <m:ctrlP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</m:acc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∇</m:t>
                      </m:r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</m:acc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acc>
                                  <m:accPr>
                                    <m:chr m:val="⃗"/>
                                    <m:ctrlP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acc>
                              </m:e>
                              <m:e>
                                <m:acc>
                                  <m:accPr>
                                    <m:chr m:val="⃗"/>
                                    <m:ctrlP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</m:acc>
                              </m:e>
                              <m:e>
                                <m:acc>
                                  <m:accPr>
                                    <m:chr m:val="⃗"/>
                                    <m:ctrlP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</m:acc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</m:t>
                                    </m:r>
                                  </m:e>
                                  <m:sub>
                                    <m: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</m:t>
                                    </m:r>
                                  </m:e>
                                  <m:sub>
                                    <m: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</m:t>
                                    </m:r>
                                  </m:e>
                                  <m:sub>
                                    <m: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it-I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32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fPr>
                            <m:num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it-IT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sSubPr>
                                <m:e>
                                  <m:r>
                                    <a:rPr lang="it-IT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it-IT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𝜕</m:t>
                              </m:r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𝑦</m:t>
                              </m:r>
                            </m:den>
                          </m:f>
                          <m: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−</m:t>
                          </m:r>
                          <m:f>
                            <m:fPr>
                              <m:ctrlP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fPr>
                            <m:num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it-IT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sSubPr>
                                <m:e>
                                  <m:r>
                                    <a:rPr lang="it-IT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it-IT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𝜕</m:t>
                              </m:r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  <m:acc>
                        <m:accPr>
                          <m:chr m:val="⃗"/>
                          <m:ctrlP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it-IT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fPr>
                            <m:num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it-IT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sSubPr>
                                <m:e>
                                  <m:r>
                                    <a:rPr lang="it-IT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it-IT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𝜕</m:t>
                              </m:r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</m:den>
                          </m:f>
                          <m: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−</m:t>
                          </m:r>
                          <m:f>
                            <m:fPr>
                              <m:ctrlP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fPr>
                            <m:num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it-IT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sSubPr>
                                <m:e>
                                  <m:r>
                                    <a:rPr lang="it-IT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it-IT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𝜕</m:t>
                              </m:r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  <m:acc>
                        <m:accPr>
                          <m:chr m:val="⃗"/>
                          <m:ctrlP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  <m:r>
                        <a:rPr lang="it-IT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fPr>
                            <m:num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it-IT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sSubPr>
                                <m:e>
                                  <m:r>
                                    <a:rPr lang="it-IT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it-IT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𝜕</m:t>
                              </m:r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</m:den>
                          </m:f>
                          <m: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−</m:t>
                          </m:r>
                          <m:f>
                            <m:fPr>
                              <m:ctrlP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fPr>
                            <m:num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it-IT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sSubPr>
                                <m:e>
                                  <m:r>
                                    <a:rPr lang="it-IT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it-IT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𝜕</m:t>
                              </m:r>
                              <m:r>
                                <a:rPr lang="it-IT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  <m:acc>
                        <m:accPr>
                          <m:chr m:val="⃗"/>
                          <m:ctrlP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it-IT" sz="32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𝜕</m:t>
                        </m:r>
                        <m:sSub>
                          <m:sSubPr>
                            <m:ctrlP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𝐹</m:t>
                            </m:r>
                          </m:e>
                          <m:sub>
                            <m: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3</m:t>
                            </m:r>
                          </m:sub>
                        </m:sSub>
                      </m:num>
                      <m:den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𝜕</m:t>
                        </m:r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</m:den>
                    </m:f>
                    <m:r>
                      <a:rPr lang="it-I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=0</m:t>
                    </m:r>
                  </m:oMath>
                </a14:m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𝜕</m:t>
                        </m:r>
                        <m:sSub>
                          <m:sSubPr>
                            <m:ctrlP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𝐹</m:t>
                            </m:r>
                          </m:e>
                          <m:sub>
                            <m: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𝜕</m:t>
                        </m:r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𝑧</m:t>
                        </m:r>
                      </m:den>
                    </m:f>
                    <m:r>
                      <a:rPr lang="it-I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=0</m:t>
                    </m:r>
                  </m:oMath>
                </a14:m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𝜕</m:t>
                        </m:r>
                        <m:sSub>
                          <m:sSubPr>
                            <m:ctrlP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𝐹</m:t>
                            </m:r>
                          </m:e>
                          <m:sub>
                            <m: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3</m:t>
                            </m:r>
                          </m:sub>
                        </m:sSub>
                      </m:num>
                      <m:den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𝜕</m:t>
                        </m:r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den>
                    </m:f>
                    <m:r>
                      <a:rPr lang="it-I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=0</m:t>
                    </m:r>
                  </m:oMath>
                </a14:m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𝜕</m:t>
                        </m:r>
                        <m:sSub>
                          <m:sSubPr>
                            <m:ctrlP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𝐹</m:t>
                            </m:r>
                          </m:e>
                          <m:sub>
                            <m: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𝜕</m:t>
                        </m:r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𝑧</m:t>
                        </m:r>
                      </m:den>
                    </m:f>
                    <m:r>
                      <a:rPr lang="it-I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=0</m:t>
                    </m:r>
                  </m:oMath>
                </a14:m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𝜕</m:t>
                        </m:r>
                        <m:sSub>
                          <m:sSubPr>
                            <m:ctrlP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𝐹</m:t>
                            </m:r>
                          </m:e>
                          <m:sub>
                            <m: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𝜕</m:t>
                        </m:r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den>
                    </m:f>
                    <m:r>
                      <a:rPr lang="it-I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=3</m:t>
                    </m:r>
                    <m:sSup>
                      <m:sSupPr>
                        <m:ctrlP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  <m:sup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𝜕</m:t>
                        </m:r>
                        <m:sSub>
                          <m:sSubPr>
                            <m:ctrlP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𝐹</m:t>
                            </m:r>
                          </m:e>
                          <m:sub>
                            <m:r>
                              <a:rPr lang="it-IT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𝜕</m:t>
                        </m:r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</m:den>
                    </m:f>
                    <m:r>
                      <a:rPr lang="it-I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=3</m:t>
                    </m:r>
                    <m:sSup>
                      <m:sSupPr>
                        <m:ctrlP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  <m:sup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</a:p>
              <a:p>
                <a:pPr marL="114300" indent="0">
                  <a:buNone/>
                </a:pPr>
                <a:endParaRPr lang="it-IT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 </a:t>
                </a:r>
                <a14:m>
                  <m:oMath xmlns:m="http://schemas.openxmlformats.org/officeDocument/2006/math">
                    <m:r>
                      <a:rPr lang="it-IT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𝑟𝑜𝑡</m:t>
                    </m:r>
                    <m:acc>
                      <m:accPr>
                        <m:chr m:val="⃗"/>
                        <m:ctrlP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it-IT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 il campo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 è irrotazionale.</a:t>
                </a:r>
                <a:endParaRPr lang="it-IT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 algn="just">
                  <a:lnSpc>
                    <a:spcPct val="120000"/>
                  </a:lnSpc>
                  <a:buNone/>
                </a:pPr>
                <a:r>
                  <a:rPr lang="it-IT" sz="28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 </a:t>
                </a:r>
                <a:endParaRPr lang="it-IT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300" y="166255"/>
                <a:ext cx="8263082" cy="6511636"/>
              </a:xfrm>
              <a:blipFill>
                <a:blip r:embed="rId2"/>
                <a:stretch>
                  <a:fillRect l="-443" t="-281" r="-132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2266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14300" y="166255"/>
                <a:ext cx="8263082" cy="6511636"/>
              </a:xfrm>
            </p:spPr>
            <p:txBody>
              <a:bodyPr>
                <a:normAutofit fontScale="55000" lnSpcReduction="20000"/>
              </a:bodyPr>
              <a:lstStyle/>
              <a:p>
                <a:pPr marL="114300" indent="0">
                  <a:buNone/>
                </a:pPr>
                <a:r>
                  <a:rPr lang="it-IT" sz="4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Dire se è conservativo e nel caso calcolarne il potenziale.</a:t>
                </a:r>
              </a:p>
              <a:p>
                <a:pPr marL="114300" indent="0" algn="just">
                  <a:buNone/>
                </a:pPr>
                <a:r>
                  <a:rPr lang="it-IT" sz="58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Il dominio </a:t>
                </a:r>
                <a:r>
                  <a:rPr lang="it-IT" sz="5800" i="1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D</a:t>
                </a:r>
                <a:r>
                  <a:rPr lang="it-IT" sz="58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 è lo spazio privato del piano coordinato </a:t>
                </a:r>
                <a14:m>
                  <m:oMath xmlns:m="http://schemas.openxmlformats.org/officeDocument/2006/math">
                    <m:r>
                      <a:rPr lang="it-IT" sz="5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𝑧</m:t>
                    </m:r>
                    <m:r>
                      <a:rPr lang="it-IT" sz="5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=0</m:t>
                    </m:r>
                  </m:oMath>
                </a14:m>
                <a:r>
                  <a:rPr lang="it-IT" sz="58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. </a:t>
                </a:r>
                <a:r>
                  <a:rPr lang="it-IT" sz="5800" i="1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D </a:t>
                </a:r>
                <a:r>
                  <a:rPr lang="it-IT" sz="58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è sconnesso. Cerchiamo un potenziale locale.</a:t>
                </a:r>
              </a:p>
              <a:p>
                <a:pPr marL="114300" indent="0" algn="just">
                  <a:lnSpc>
                    <a:spcPct val="120000"/>
                  </a:lnSpc>
                  <a:buNone/>
                </a:pPr>
                <a:r>
                  <a:rPr lang="it-IT" sz="40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it-IT" sz="2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𝑈</m:t>
                    </m:r>
                    <m:d>
                      <m:dPr>
                        <m:ctrlPr>
                          <a:rPr lang="it-IT" sz="2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it-IT" sz="2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  <m:r>
                          <a:rPr lang="it-IT" sz="2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it-IT" sz="2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  <m:r>
                          <a:rPr lang="it-IT" sz="2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it-IT" sz="2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𝑧</m:t>
                        </m:r>
                      </m:e>
                    </m:d>
                    <m:r>
                      <a:rPr lang="it-IT" sz="2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it-IT" sz="2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it-IT" sz="2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it-IT" sz="2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𝐹</m:t>
                            </m:r>
                          </m:e>
                          <m:sub>
                            <m:r>
                              <a:rPr lang="it-IT" sz="2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sub>
                        </m:sSub>
                        <m:r>
                          <a:rPr lang="it-IT" sz="2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𝑑𝑥</m:t>
                        </m:r>
                      </m:e>
                    </m:nary>
                    <m:r>
                      <a:rPr lang="it-IT" sz="2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it-IT" sz="2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naryPr>
                      <m:sub/>
                      <m:sup/>
                      <m:e>
                        <m:r>
                          <a:rPr lang="it-IT" sz="2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  <m:sSup>
                          <m:sSupPr>
                            <m:ctrlPr>
                              <a:rPr lang="it-IT" sz="2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it-IT" sz="2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it-IT" sz="2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  <m:r>
                          <a:rPr lang="it-IT" sz="2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</m:e>
                    </m:nary>
                    <m:r>
                      <a:rPr lang="it-IT" sz="2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𝑑𝑥</m:t>
                    </m:r>
                    <m:r>
                      <a:rPr lang="it-IT" sz="2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=3</m:t>
                    </m:r>
                    <m:r>
                      <a:rPr lang="it-IT" sz="2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𝑦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it-IT" sz="29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it-IT" sz="2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it-IT" sz="2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it-IT" sz="2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it-IT" sz="29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𝑑𝑥</m:t>
                    </m:r>
                    <m:r>
                      <a:rPr lang="it-IT" sz="2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=3</m:t>
                    </m:r>
                    <m:r>
                      <a:rPr lang="it-IT" sz="2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𝑦</m:t>
                    </m:r>
                    <m:f>
                      <m:fPr>
                        <m:ctrlPr>
                          <a:rPr lang="it-IT" sz="2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t-IT" sz="2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it-IT" sz="2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it-IT" sz="2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it-IT" sz="2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den>
                    </m:f>
                    <m:r>
                      <a:rPr lang="it-IT" sz="2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+</m:t>
                    </m:r>
                    <m:sSub>
                      <m:sSubPr>
                        <m:ctrlPr>
                          <a:rPr lang="it-IT" sz="2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it-IT" sz="2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𝑐</m:t>
                        </m:r>
                      </m:e>
                      <m:sub>
                        <m:r>
                          <a:rPr lang="it-IT" sz="2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it-IT" sz="2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it-IT" sz="2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  <m:r>
                          <a:rPr lang="it-IT" sz="2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it-IT" sz="2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𝑧</m:t>
                        </m:r>
                      </m:e>
                    </m:d>
                    <m:r>
                      <a:rPr lang="it-IT" sz="2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sSup>
                      <m:sSupPr>
                        <m:ctrlPr>
                          <a:rPr lang="it-IT" sz="2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it-IT" sz="2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  <m:sup>
                        <m:r>
                          <a:rPr lang="it-IT" sz="2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sup>
                    </m:sSup>
                    <m:r>
                      <a:rPr lang="it-IT" sz="2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𝑦</m:t>
                    </m:r>
                    <m:r>
                      <a:rPr lang="it-IT" sz="29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+</m:t>
                    </m:r>
                    <m:sSub>
                      <m:sSubPr>
                        <m:ctrlPr>
                          <a:rPr lang="it-IT" sz="29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it-IT" sz="29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𝑐</m:t>
                        </m:r>
                      </m:e>
                      <m:sub>
                        <m:r>
                          <a:rPr lang="it-IT" sz="29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it-IT" sz="29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it-IT" sz="29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  <m:r>
                          <a:rPr lang="it-IT" sz="29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it-IT" sz="29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𝑧</m:t>
                        </m:r>
                      </m:e>
                    </m:d>
                  </m:oMath>
                </a14:m>
                <a:endParaRPr lang="it-IT" sz="29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 algn="just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𝑈</m:t>
                      </m:r>
                      <m:d>
                        <m:dPr>
                          <m:ctrlP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  <m: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,</m:t>
                          </m:r>
                          <m: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𝑦</m:t>
                          </m:r>
                          <m: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,</m:t>
                          </m:r>
                          <m: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𝑧</m:t>
                          </m:r>
                        </m:e>
                      </m:d>
                      <m:r>
                        <a:rPr lang="it-IT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it-IT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it-IT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it-IT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sub>
                          </m:sSub>
                          <m: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𝑑</m:t>
                          </m:r>
                          <m:r>
                            <a:rPr lang="it-IT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</m:nary>
                      <m:r>
                        <a:rPr lang="it-IT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it-IT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pPr>
                            <m:e>
                              <m:r>
                                <a:rPr lang="it-IT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it-IT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it-IT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𝑑</m:t>
                      </m:r>
                      <m:r>
                        <a:rPr lang="it-IT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𝑦</m:t>
                      </m:r>
                      <m:r>
                        <a:rPr lang="it-IT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sSup>
                        <m:sSupPr>
                          <m:ctrlPr>
                            <a:rPr lang="it-IT" sz="4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pPr>
                        <m:e>
                          <m:r>
                            <a:rPr lang="it-IT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</m:e>
                        <m:sup>
                          <m:r>
                            <a:rPr lang="it-IT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3</m:t>
                          </m:r>
                        </m:sup>
                      </m:sSup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it-IT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𝑑𝑦</m:t>
                          </m:r>
                        </m:e>
                      </m:nary>
                      <m:r>
                        <a:rPr lang="it-IT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sSup>
                        <m:sSupPr>
                          <m:ctrlPr>
                            <a:rPr lang="it-IT" sz="4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pPr>
                        <m:e>
                          <m:r>
                            <a:rPr lang="it-IT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</m:e>
                        <m:sup>
                          <m:r>
                            <a:rPr lang="it-IT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3</m:t>
                          </m:r>
                        </m:sup>
                      </m:sSup>
                      <m:r>
                        <a:rPr lang="it-IT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𝑦</m:t>
                      </m:r>
                      <m:r>
                        <a:rPr lang="it-IT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+</m:t>
                      </m:r>
                      <m:sSub>
                        <m:sSubPr>
                          <m:ctrlP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𝑐</m:t>
                          </m:r>
                        </m:e>
                        <m:sub>
                          <m:r>
                            <a:rPr lang="it-IT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it-IT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  <m: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,</m:t>
                          </m:r>
                          <m: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it-IT" sz="4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 algn="just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𝑈</m:t>
                      </m:r>
                      <m:d>
                        <m:dPr>
                          <m:ctrlP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  <m: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,</m:t>
                          </m:r>
                          <m: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𝑦</m:t>
                          </m:r>
                          <m: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,</m:t>
                          </m:r>
                          <m: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𝑧</m:t>
                          </m:r>
                        </m:e>
                      </m:d>
                      <m:r>
                        <a:rPr lang="it-IT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it-IT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it-IT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it-IT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3</m:t>
                              </m:r>
                            </m:sub>
                          </m:sSub>
                          <m: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𝑑</m:t>
                          </m:r>
                          <m:r>
                            <a:rPr lang="it-IT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𝑧</m:t>
                          </m:r>
                        </m:e>
                      </m:nary>
                      <m:r>
                        <a:rPr lang="it-IT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it-IT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it-IT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it-IT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nary>
                      <m:r>
                        <a:rPr lang="it-IT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𝑑</m:t>
                      </m:r>
                      <m:r>
                        <a:rPr lang="it-IT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𝑧</m:t>
                      </m:r>
                      <m:r>
                        <a:rPr lang="it-IT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it-IT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−</m:t>
                      </m:r>
                      <m:func>
                        <m:funcPr>
                          <m:ctrlPr>
                            <a:rPr lang="it-IT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it-IT" sz="4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it-IT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it-IT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𝑧</m:t>
                              </m:r>
                            </m:e>
                          </m:d>
                        </m:e>
                      </m:func>
                      <m:r>
                        <a:rPr lang="it-IT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+</m:t>
                      </m:r>
                      <m:sSub>
                        <m:sSubPr>
                          <m:ctrlP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𝑐</m:t>
                          </m:r>
                        </m:e>
                        <m:sub>
                          <m:r>
                            <a:rPr lang="it-IT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  <m:r>
                            <a:rPr lang="it-IT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,</m:t>
                          </m:r>
                          <m:r>
                            <a:rPr lang="it-IT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it-IT" sz="4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 algn="just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𝑈</m:t>
                      </m:r>
                      <m:d>
                        <m:dPr>
                          <m:ctrlP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,</m:t>
                          </m:r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𝑦</m:t>
                          </m:r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,</m:t>
                          </m:r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𝑧</m:t>
                          </m:r>
                        </m:e>
                      </m:d>
                      <m:r>
                        <a:rPr lang="it-IT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sSup>
                        <m:sSupPr>
                          <m:ctrlP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pPr>
                        <m:e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</m:e>
                        <m:sup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3</m:t>
                          </m:r>
                        </m:sup>
                      </m:sSup>
                      <m:r>
                        <a:rPr lang="it-IT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𝑦</m:t>
                      </m:r>
                      <m:r>
                        <a:rPr lang="it-IT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+</m:t>
                      </m:r>
                      <m:sSub>
                        <m:sSubPr>
                          <m:ctrlP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𝑐</m:t>
                          </m:r>
                        </m:e>
                        <m:sub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𝑦</m:t>
                          </m:r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,</m:t>
                          </m:r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𝑧</m:t>
                          </m:r>
                        </m:e>
                      </m:d>
                      <m:r>
                        <a:rPr lang="it-I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sSup>
                        <m:sSupPr>
                          <m:ctrlP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pPr>
                        <m:e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</m:e>
                        <m:sup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3</m:t>
                          </m:r>
                        </m:sup>
                      </m:sSup>
                      <m:r>
                        <a:rPr lang="it-IT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𝑦</m:t>
                      </m:r>
                      <m:r>
                        <a:rPr lang="it-IT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+</m:t>
                      </m:r>
                      <m:sSub>
                        <m:sSubPr>
                          <m:ctrlP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𝑐</m:t>
                          </m:r>
                        </m:e>
                        <m:sub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,</m:t>
                          </m:r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𝑧</m:t>
                          </m:r>
                        </m:e>
                      </m:d>
                      <m:r>
                        <a:rPr lang="it-I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it-IT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−</m:t>
                      </m:r>
                      <m:func>
                        <m:funcPr>
                          <m:ctrlP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it-IT" sz="36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it-IT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it-IT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𝑧</m:t>
                              </m:r>
                            </m:e>
                          </m:d>
                        </m:e>
                      </m:func>
                      <m:r>
                        <a:rPr lang="it-IT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+</m:t>
                      </m:r>
                      <m:sSub>
                        <m:sSubPr>
                          <m:ctrlP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𝑐</m:t>
                          </m:r>
                        </m:e>
                        <m:sub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,</m:t>
                          </m:r>
                          <m:r>
                            <a:rPr lang="it-IT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it-IT" sz="3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20000"/>
                  </a:lnSpc>
                  <a:buFont typeface="Symbol" panose="05050102010706020507" pitchFamily="18" charset="2"/>
                  <a:buChar char="Þ"/>
                </a:pPr>
                <a:r>
                  <a:rPr lang="it-IT" sz="3600" dirty="0">
                    <a:ea typeface="Cambria Math" panose="020405030504060302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it-IT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it-IT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sSubPr>
                                <m:e>
                                  <m: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dPr>
                                <m:e>
                                  <m: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𝑦</m:t>
                                  </m:r>
                                  <m: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,</m:t>
                                  </m:r>
                                  <m: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𝑧</m:t>
                                  </m:r>
                                </m:e>
                              </m:d>
                              <m:r>
                                <a:rPr lang="it-IT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sSubPr>
                                <m:e>
                                  <m: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dPr>
                                <m:e>
                                  <m: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𝑧</m:t>
                                  </m:r>
                                </m:e>
                              </m:d>
                              <m:r>
                                <a:rPr lang="it-IT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sSubPr>
                                <m:e>
                                  <m: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dPr>
                                <m:e>
                                  <m: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𝑥</m:t>
                                  </m:r>
                                  <m: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,</m:t>
                                  </m:r>
                                  <m: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𝑧</m:t>
                                  </m:r>
                                </m:e>
                              </m:d>
                              <m:r>
                                <a:rPr lang="it-IT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sSubPr>
                                <m:e>
                                  <m: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dPr>
                                <m:e>
                                  <m: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𝑧</m:t>
                                  </m:r>
                                </m:e>
                              </m:d>
                              <m:r>
                                <a:rPr lang="it-IT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=</m:t>
                              </m:r>
                              <m:r>
                                <a:rPr lang="it-IT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it-IT" sz="36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log</m:t>
                                  </m:r>
                                </m:fName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it-IT" sz="3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Symbol" panose="05050102010706020507" pitchFamily="18" charset="2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sz="3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Symbol" panose="05050102010706020507" pitchFamily="18" charset="2"/>
                                        </a:rPr>
                                        <m:t>𝑧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sSubPr>
                                <m:e>
                                  <m: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3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dPr>
                                <m:e>
                                  <m: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𝑥</m:t>
                                  </m:r>
                                  <m: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,</m:t>
                                  </m:r>
                                  <m: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it-IT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sSupPr>
                                <m:e>
                                  <m: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it-IT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it-IT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it-IT" sz="3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  <a:p>
                <a:pPr marL="114300" indent="0" algn="just">
                  <a:lnSpc>
                    <a:spcPct val="120000"/>
                  </a:lnSpc>
                  <a:buNone/>
                </a:pPr>
                <a:r>
                  <a:rPr lang="it-IT" sz="36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 </a:t>
                </a:r>
                <a14:m>
                  <m:oMath xmlns:m="http://schemas.openxmlformats.org/officeDocument/2006/math">
                    <m:r>
                      <a:rPr lang="it-IT" sz="3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𝑈</m:t>
                    </m:r>
                    <m:d>
                      <m:dPr>
                        <m:ctrlPr>
                          <a:rPr lang="it-IT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it-IT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  <m:r>
                          <a:rPr lang="it-IT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it-IT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  <m:r>
                          <a:rPr lang="it-IT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it-IT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𝑧</m:t>
                        </m:r>
                      </m:e>
                    </m:d>
                    <m:r>
                      <a:rPr lang="it-IT" sz="3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sSup>
                      <m:sSupPr>
                        <m:ctrlPr>
                          <a:rPr lang="it-IT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it-IT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  <m:sup>
                        <m:r>
                          <a:rPr lang="it-IT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sup>
                    </m:sSup>
                    <m:r>
                      <a:rPr lang="it-IT" sz="3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𝑦</m:t>
                    </m:r>
                    <m:r>
                      <a:rPr lang="it-IT" sz="3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−</m:t>
                    </m:r>
                    <m:func>
                      <m:funcPr>
                        <m:ctrlPr>
                          <a:rPr lang="it-IT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it-IT" sz="360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log</m:t>
                        </m:r>
                      </m:fName>
                      <m:e>
                        <m:d>
                          <m:dPr>
                            <m:begChr m:val="|"/>
                            <m:endChr m:val="|"/>
                            <m:ctrlPr>
                              <a:rPr lang="it-IT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it-IT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𝑧</m:t>
                            </m:r>
                          </m:e>
                        </m:d>
                      </m:e>
                    </m:func>
                  </m:oMath>
                </a14:m>
                <a:r>
                  <a:rPr lang="it-IT" sz="3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it-IT" sz="4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essendo definito in tutto il dominio, </a:t>
                </a:r>
              </a:p>
              <a:p>
                <a:pPr marL="114300" indent="0" algn="just">
                  <a:lnSpc>
                    <a:spcPct val="120000"/>
                  </a:lnSpc>
                  <a:buNone/>
                </a:pPr>
                <a:r>
                  <a:rPr lang="it-IT" sz="51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 Il campo è conservativo in</a:t>
                </a:r>
                <a:r>
                  <a:rPr lang="it-IT" sz="51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tutto il dominio.</a:t>
                </a:r>
              </a:p>
              <a:p>
                <a:pPr marL="114300" indent="0" algn="just">
                  <a:lnSpc>
                    <a:spcPct val="120000"/>
                  </a:lnSpc>
                  <a:buNone/>
                </a:pPr>
                <a:endParaRPr lang="it-IT" sz="3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300" y="166255"/>
                <a:ext cx="8263082" cy="6511636"/>
              </a:xfrm>
              <a:blipFill>
                <a:blip r:embed="rId2"/>
                <a:stretch>
                  <a:fillRect l="-517" t="-1873" r="-1845" b="-224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9016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14300" y="166255"/>
                <a:ext cx="8263082" cy="6511636"/>
              </a:xfrm>
            </p:spPr>
            <p:txBody>
              <a:bodyPr>
                <a:normAutofit/>
              </a:bodyPr>
              <a:lstStyle/>
              <a:p>
                <a:pPr marL="114300" indent="0" algn="just">
                  <a:buNone/>
                </a:pPr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Calcolare l’integrale curvilineo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sub>
                      <m:sup/>
                      <m:e>
                        <m:acc>
                          <m:accPr>
                            <m:chr m:val="⃗"/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  <m:r>
                          <m:rPr>
                            <m:brk m:alnAt="23"/>
                          </m:r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acc>
                          <m:accPr>
                            <m:chr m:val="⃗"/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e>
                    </m:nary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 dove </a:t>
                </a:r>
                <a14:m>
                  <m:oMath xmlns:m="http://schemas.openxmlformats.org/officeDocument/2006/math"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è definita da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</m:acc>
                    <m:d>
                      <m:d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it-I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it-IT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it-IT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f>
                                  <m:fPr>
                                    <m:ctrlPr>
                                      <a:rPr lang="it-IT" sz="2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sz="2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it-IT" sz="2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,1+</m:t>
                        </m:r>
                        <m:sSup>
                          <m:sSupPr>
                            <m:ctrlP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it-IT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,3</m:t>
                        </m:r>
                      </m:e>
                    </m:d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it-IT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it-IT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it-IT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0,1</m:t>
                        </m:r>
                      </m:e>
                    </m:d>
                    <m:r>
                      <a:rPr lang="it-IT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it-IT" sz="24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:r>
                  <a:rPr lang="it-IT" sz="26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Essendo il campo conservativo, con potenziale </a:t>
                </a:r>
                <a14:m>
                  <m:oMath xmlns:m="http://schemas.openxmlformats.org/officeDocument/2006/math">
                    <m:r>
                      <a:rPr lang="it-IT" sz="28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𝑈</m:t>
                    </m:r>
                    <m:d>
                      <m:dPr>
                        <m:ctrlPr>
                          <a:rPr 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  <m:r>
                          <a:rPr 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  <m:r>
                          <a:rPr 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𝑧</m:t>
                        </m:r>
                      </m:e>
                    </m:d>
                    <m:r>
                      <a:rPr lang="it-IT" sz="28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sSup>
                      <m:sSupPr>
                        <m:ctrlPr>
                          <a:rPr 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  <m:sup>
                        <m:r>
                          <a:rPr 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sup>
                    </m:sSup>
                    <m:r>
                      <a:rPr lang="it-IT" sz="28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𝑦</m:t>
                    </m:r>
                    <m:r>
                      <a:rPr lang="it-IT" sz="28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−</m:t>
                    </m:r>
                    <m:func>
                      <m:funcPr>
                        <m:ctrlPr>
                          <a:rPr 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it-IT" sz="280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log</m:t>
                        </m:r>
                      </m:fName>
                      <m:e>
                        <m:d>
                          <m:dPr>
                            <m:begChr m:val="|"/>
                            <m:endChr m:val="|"/>
                            <m:ctrlPr>
                              <a:rPr lang="it-IT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it-IT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𝑧</m:t>
                            </m:r>
                          </m:e>
                        </m:d>
                      </m:e>
                    </m:func>
                    <m:r>
                      <a:rPr lang="it-IT" sz="28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r>
                  <a:rPr lang="it-IT" sz="26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abbiamo:</a:t>
                </a:r>
              </a:p>
              <a:p>
                <a:pPr marL="114300" indent="0">
                  <a:buNone/>
                </a:pPr>
                <a:r>
                  <a:rPr lang="it-IT" sz="26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t-IT" sz="2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</m:acc>
                    <m:d>
                      <m:dPr>
                        <m:ctrlPr>
                          <a:rPr lang="it-IT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it-IT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t-IT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it-IT" sz="2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it-IT" sz="26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0+</m:t>
                            </m:r>
                            <m:r>
                              <m:rPr>
                                <m:sty m:val="p"/>
                              </m:rPr>
                              <a:rPr lang="it-IT" sz="2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it-IT" sz="2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it-IT" sz="2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  <m:f>
                                  <m:fPr>
                                    <m:ctrlPr>
                                      <a:rPr lang="it-IT" sz="2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sz="2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it-IT" sz="2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  <m:r>
                          <a:rPr lang="it-IT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,1+</m:t>
                        </m:r>
                        <m:sSup>
                          <m:sSupPr>
                            <m:ctrlPr>
                              <a:rPr lang="it-IT" sz="2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it-IT" sz="2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it-IT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,3</m:t>
                        </m:r>
                      </m:e>
                    </m:d>
                    <m:r>
                      <a:rPr lang="it-IT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t-IT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1,1</m:t>
                        </m:r>
                        <m:r>
                          <a:rPr lang="it-IT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,3</m:t>
                        </m:r>
                      </m:e>
                    </m:d>
                  </m:oMath>
                </a14:m>
                <a:r>
                  <a:rPr lang="it-IT" sz="26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 </a:t>
                </a:r>
              </a:p>
              <a:p>
                <a:pPr marL="114300" indent="0">
                  <a:buNone/>
                </a:pPr>
                <a:r>
                  <a:rPr lang="it-IT" sz="26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t-IT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</m:acc>
                    <m:d>
                      <m:dPr>
                        <m:ctrlPr>
                          <a:rPr lang="it-IT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it-IT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t-IT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func>
                          <m:funcPr>
                            <m:ctrlPr>
                              <a:rPr lang="it-IT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6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f>
                              <m:fPr>
                                <m:ctrlPr>
                                  <a:rPr lang="it-IT" sz="26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it-IT" sz="26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it-IT" sz="2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func>
                        <m:r>
                          <a:rPr lang="it-IT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  <m:r>
                          <a:rPr lang="it-IT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it-IT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it-IT" sz="2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it-IT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it-IT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it-IT" sz="2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it-IT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t-IT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1,2</m:t>
                        </m:r>
                        <m:r>
                          <a:rPr lang="it-IT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it-IT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endParaRPr lang="it-IT" sz="2600" dirty="0">
                  <a:latin typeface="Cambria Math" panose="02040503050406030204" pitchFamily="18" charset="0"/>
                  <a:ea typeface="Cambria Math" panose="02040503050406030204" pitchFamily="18" charset="0"/>
                  <a:sym typeface="Symbol" panose="05050102010706020507" pitchFamily="18" charset="2"/>
                </a:endParaRPr>
              </a:p>
              <a:p>
                <a:pPr algn="just">
                  <a:lnSpc>
                    <a:spcPct val="120000"/>
                  </a:lnSpc>
                  <a:buFont typeface="Symbol" panose="05050102010706020507" pitchFamily="18" charset="2"/>
                  <a:buChar char="Þ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it-IT" sz="2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it-IT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sub>
                      <m:sup/>
                      <m:e>
                        <m:acc>
                          <m:accPr>
                            <m:chr m:val="⃗"/>
                            <m:ctrlPr>
                              <a:rPr lang="it-IT" sz="2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  <m:r>
                          <m:rPr>
                            <m:brk m:alnAt="23"/>
                          </m:rPr>
                          <a:rPr lang="it-IT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it-IT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acc>
                          <m:accPr>
                            <m:chr m:val="⃗"/>
                            <m:ctrlPr>
                              <a:rPr lang="it-IT" sz="2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  <m:r>
                          <a:rPr lang="it-IT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𝑈</m:t>
                        </m:r>
                        <m:d>
                          <m:dPr>
                            <m:ctrlPr>
                              <a:rPr lang="it-IT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1,2</m:t>
                            </m:r>
                            <m:r>
                              <a:rPr lang="it-IT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,</m:t>
                            </m:r>
                            <m:r>
                              <a:rPr lang="it-IT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3</m:t>
                            </m:r>
                          </m:e>
                        </m:d>
                        <m: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−</m:t>
                        </m:r>
                        <m:r>
                          <a:rPr lang="it-IT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𝑈</m:t>
                        </m:r>
                        <m:d>
                          <m:dPr>
                            <m:ctrlPr>
                              <a:rPr lang="it-IT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  <m:r>
                              <a:rPr lang="it-IT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,</m:t>
                            </m:r>
                            <m:r>
                              <a:rPr lang="it-IT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  <m:r>
                              <a:rPr lang="it-IT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,3</m:t>
                            </m:r>
                          </m:e>
                        </m:d>
                        <m: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=</m:t>
                        </m:r>
                      </m:e>
                    </m:nary>
                  </m:oMath>
                </a14:m>
                <a:endParaRPr lang="it-IT" sz="2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 algn="just">
                  <a:lnSpc>
                    <a:spcPct val="120000"/>
                  </a:lnSpc>
                  <a:buNone/>
                </a:pPr>
                <a14:m>
                  <m:oMath xmlns:m="http://schemas.openxmlformats.org/officeDocument/2006/math">
                    <m:r>
                      <a:rPr lang="it-IT" sz="24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sSup>
                      <m:sSupPr>
                        <m:ctrlPr>
                          <a:rPr lang="it-IT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it-IT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e>
                      <m:sup>
                        <m:r>
                          <a:rPr lang="it-IT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sup>
                    </m:sSup>
                    <m:r>
                      <a:rPr lang="it-IT" sz="24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∙2−</m:t>
                    </m:r>
                    <m:func>
                      <m:funcPr>
                        <m:ctrlPr>
                          <a:rPr lang="it-IT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it-IT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log</m:t>
                        </m:r>
                      </m:fName>
                      <m:e>
                        <m:r>
                          <a:rPr lang="it-IT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e>
                    </m:func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−</m:t>
                    </m:r>
                    <m:d>
                      <m:dPr>
                        <m:ctrlP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it-IT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it-IT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e>
                          <m:sup>
                            <m:r>
                              <a:rPr lang="it-IT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3</m:t>
                            </m:r>
                          </m:sup>
                        </m:sSup>
                        <m:r>
                          <a:rPr lang="it-IT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∙</m:t>
                        </m:r>
                        <m:r>
                          <a:rPr lang="it-IT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  <m:r>
                          <a:rPr lang="it-IT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−</m:t>
                        </m:r>
                        <m:func>
                          <m:funcPr>
                            <m:ctrlPr>
                              <a:rPr lang="it-IT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it-IT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log</m:t>
                            </m:r>
                          </m:fName>
                          <m:e>
                            <m:r>
                              <a:rPr lang="it-IT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3</m:t>
                            </m:r>
                          </m:e>
                        </m:func>
                      </m:e>
                    </m:d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=2−1=1</m:t>
                    </m:r>
                  </m:oMath>
                </a14:m>
                <a:r>
                  <a:rPr lang="it-IT" sz="2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</a:p>
              <a:p>
                <a:pPr marL="114300" indent="0" algn="just">
                  <a:lnSpc>
                    <a:spcPct val="120000"/>
                  </a:lnSpc>
                  <a:buNone/>
                </a:pPr>
                <a:endParaRPr lang="it-IT" sz="4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300" y="166255"/>
                <a:ext cx="8263082" cy="6511636"/>
              </a:xfrm>
              <a:blipFill>
                <a:blip r:embed="rId2"/>
                <a:stretch>
                  <a:fillRect r="-110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7037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14300" y="166255"/>
                <a:ext cx="8263082" cy="6511636"/>
              </a:xfrm>
            </p:spPr>
            <p:txBody>
              <a:bodyPr>
                <a:normAutofit/>
              </a:bodyPr>
              <a:lstStyle/>
              <a:p>
                <a:pPr marL="114300" indent="0">
                  <a:buNone/>
                </a:pPr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Calcolare il lavoro del campo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lungo una qualunque curva chiusa regolare contenente l’asse </a:t>
                </a:r>
                <a:r>
                  <a:rPr lang="it-IT" sz="24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z</a:t>
                </a:r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posta nel semispazio </a:t>
                </a:r>
                <a:r>
                  <a:rPr lang="it-IT" sz="24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z</a:t>
                </a:r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0</a:t>
                </a:r>
                <a:r>
                  <a:rPr lang="it-IT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  <a:r>
                  <a:rPr lang="it-IT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</a:p>
              <a:p>
                <a:pPr marL="114300" indent="0">
                  <a:buNone/>
                </a:pPr>
                <a:endParaRPr lang="it-IT" sz="24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 algn="just">
                  <a:buNone/>
                </a:pPr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Essendo il semispazio </a:t>
                </a:r>
                <a14:m>
                  <m:oMath xmlns:m="http://schemas.openxmlformats.org/officeDocument/2006/math">
                    <m:r>
                      <a:rPr lang="it-I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𝑧</m:t>
                    </m:r>
                    <m:r>
                      <a:rPr lang="it-I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&gt;0</m:t>
                    </m:r>
                  </m:oMath>
                </a14:m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 aperto semplicemente connesso, il campo è conservativo</a:t>
                </a:r>
                <a:r>
                  <a:rPr lang="it-IT" sz="320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, allora il </a:t>
                </a:r>
                <a:r>
                  <a:rPr lang="it-IT" sz="32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lavoro su qualunque curva chiusa è nullo. </a:t>
                </a:r>
                <a:endParaRPr lang="it-IT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300" y="166255"/>
                <a:ext cx="8263082" cy="6511636"/>
              </a:xfrm>
              <a:blipFill>
                <a:blip r:embed="rId2"/>
                <a:stretch>
                  <a:fillRect l="-517" t="-94" r="-184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6604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418</Words>
  <Application>Microsoft Office PowerPoint</Application>
  <PresentationFormat>Presentazione su schermo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</vt:lpstr>
      <vt:lpstr>Cambria Math</vt:lpstr>
      <vt:lpstr>Symbol</vt:lpstr>
      <vt:lpstr>Adjacency</vt:lpstr>
      <vt:lpstr>Tuturato di Analisi Matematica II Paolo Vasarelli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Tuturato di Analisi Matematica II Paolo Vasarelli</dc:title>
  <dc:creator>Stefano Innamorati</dc:creator>
  <cp:lastModifiedBy>Stefano Innamorati</cp:lastModifiedBy>
  <cp:revision>52</cp:revision>
  <dcterms:created xsi:type="dcterms:W3CDTF">2020-04-20T09:53:15Z</dcterms:created>
  <dcterms:modified xsi:type="dcterms:W3CDTF">2020-05-11T15:48:44Z</dcterms:modified>
</cp:coreProperties>
</file>