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1"/>
  </p:notesMasterIdLst>
  <p:sldIdLst>
    <p:sldId id="257" r:id="rId2"/>
    <p:sldId id="280" r:id="rId3"/>
    <p:sldId id="321" r:id="rId4"/>
    <p:sldId id="323" r:id="rId5"/>
    <p:sldId id="327" r:id="rId6"/>
    <p:sldId id="324" r:id="rId7"/>
    <p:sldId id="325" r:id="rId8"/>
    <p:sldId id="326" r:id="rId9"/>
    <p:sldId id="32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5/15/2020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/>
              <a:t>Tuturato</a:t>
            </a:r>
            <a:r>
              <a:rPr lang="it-IT" sz="2800" dirty="0"/>
              <a:t> di Analisi Matematica II</a:t>
            </a:r>
            <a:br>
              <a:rPr lang="it-IT" sz="2800" dirty="0"/>
            </a:br>
            <a:r>
              <a:rPr lang="it-IT" sz="2800" dirty="0"/>
              <a:t>Paolo </a:t>
            </a:r>
            <a:r>
              <a:rPr lang="it-IT" sz="2800" dirty="0" err="1"/>
              <a:t>Vasarelli</a:t>
            </a:r>
            <a:endParaRPr lang="it-I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</p:spPr>
            <p:txBody>
              <a:bodyPr>
                <a:normAutofit fontScale="92500" lnSpcReduction="20000"/>
              </a:bodyPr>
              <a:lstStyle/>
              <a:p>
                <a:pPr marL="114300" indent="0">
                  <a:buNone/>
                </a:pPr>
                <a:r>
                  <a:rPr lang="it-IT" sz="3200" dirty="0">
                    <a:solidFill>
                      <a:srgbClr val="FF0000"/>
                    </a:solidFill>
                  </a:rPr>
                  <a:t>Esercizio 4 (12 06 2017)  Seconda parte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Dato il campo vettoriale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Stabilire il suo insieme di definizione.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Verificare se il campo è irrotazionale e, dove è possibile, calcolarne un potenziale. 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lavoro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la circonferenza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2+</m:t>
                        </m:r>
                        <m:func>
                          <m:func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,1+</m:t>
                        </m:r>
                        <m:func>
                          <m:func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Calcolare, senza fare calcoli, il lavoro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la circonferenza di raggio unitario e centro l’origine e lungo una qualunque curva chiusa regolare contenente il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2,1</m:t>
                        </m:r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al suo interno. 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  <a:blipFill>
                <a:blip r:embed="rId2"/>
                <a:stretch>
                  <a:fillRect l="-298" t="-3009" r="-126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Stabilire il suo insieme di definizione. 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Il campo vettoriale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È definito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ℝ</m:t>
                        </m:r>
                      </m:e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d>
                      <m:dPr>
                        <m:begChr m:val="{"/>
                        <m:endChr m:val="}"/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2,1</m:t>
                            </m:r>
                          </m:e>
                        </m:d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 </a:t>
                </a: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886" t="-93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64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3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Verificare se il campo è irrotazionale.   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il rotore </a:t>
                </a:r>
                <a:r>
                  <a:rPr lang="it-IT" sz="36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rot</a:t>
                </a:r>
                <a:r>
                  <a:rPr lang="it-IT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del campo vettoriale piano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den>
                    </m:f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𝜕</m:t>
                          </m:r>
                          <m:sSub>
                            <m:sSub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𝜕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den>
                      </m:f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f>
                        <m:fPr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t-IT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il rotore </a:t>
                </a:r>
                <a:r>
                  <a:rPr lang="it-IT" sz="24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rot</a:t>
                </a:r>
                <a:r>
                  <a:rPr lang="it-IT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del campo vettoriale piano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den>
                          </m:f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it-IT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Il campo è irrotazionale. </a:t>
                </a:r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886" t="-1217" b="-177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226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55000" lnSpcReduction="20000"/>
              </a:bodyPr>
              <a:lstStyle/>
              <a:p>
                <a:pPr marL="114300" indent="0">
                  <a:buNone/>
                </a:pPr>
                <a:r>
                  <a:rPr lang="it-IT" sz="65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Calcolarne un potenziale.</a:t>
                </a:r>
              </a:p>
              <a:p>
                <a:pPr marL="114300" indent="0" algn="just">
                  <a:buNone/>
                </a:pP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Il dominio è il piano privato di un punto, dunque non è semplicemente connesso. Ma essendo connesso il campo è localmente conservativo. Cerchiamo un potenziale locale.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e>
                    </m:nary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f>
                          <m:fPr>
                            <m:ctrlP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it-IT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𝑑𝑥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</m:oMath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sz="4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d>
                                        <m:dPr>
                                          <m:ctrlPr>
                                            <a:rPr lang="it-IT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it-IT" sz="400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it-IT" sz="4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  <m:r>
                                                <a:rPr lang="it-IT" sz="4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−2</m:t>
                                              </m:r>
                                            </m:num>
                                            <m:den>
                                              <m:r>
                                                <a:rPr lang="it-IT" sz="4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it-IT" sz="4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den>
                          </m:f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Pr>
                                <m:num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𝑦</m:t>
                                  </m:r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−1</m:t>
                                  </m:r>
                                </m:den>
                              </m:f>
                            </m:num>
                            <m:den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d>
                                        <m:dPr>
                                          <m:ctrlPr>
                                            <a:rPr lang="it-IT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it-IT" sz="4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it-IT" sz="4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  <m:r>
                                                <a:rPr lang="it-IT" sz="4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−2</m:t>
                                              </m:r>
                                            </m:num>
                                            <m:den>
                                              <m:r>
                                                <a:rPr lang="it-IT" sz="4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it-IT" sz="4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den>
                          </m:f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</m:t>
                          </m:r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𝑎𝑟𝑐𝑡𝑔</m:t>
                          </m:r>
                          <m:f>
                            <m:f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num>
                            <m:den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886" t="-3090" r="-184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01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77500" lnSpcReduction="20000"/>
              </a:bodyPr>
              <a:lstStyle/>
              <a:p>
                <a:pPr marL="114300" indent="0">
                  <a:buNone/>
                </a:pPr>
                <a:r>
                  <a:rPr lang="it-IT" sz="65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Calcolarne un potenziale.</a:t>
                </a:r>
              </a:p>
              <a:p>
                <a:pPr marL="114300" indent="0" algn="just">
                  <a:buNone/>
                </a:pP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Cerchiamo un potenziale locale.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𝑑𝑦</m:t>
                        </m:r>
                      </m:e>
                    </m:nary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it-IT" sz="4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𝑑𝑦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</m:oMath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it-IT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sz="4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d>
                                        <m:dPr>
                                          <m:ctrlPr>
                                            <a:rPr lang="it-IT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it-IT" sz="400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it-IT" sz="4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it-IT" sz="4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num>
                                            <m:den>
                                              <m:r>
                                                <a:rPr lang="it-IT" sz="4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  <m:r>
                                                <a:rPr lang="it-IT" sz="4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den>
                          </m:f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Pr>
                                <m:num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  <m: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−</m:t>
                                  </m:r>
                                  <m:r>
                                    <a:rPr lang="it-IT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d>
                                        <m:dPr>
                                          <m:ctrlPr>
                                            <a:rPr lang="it-IT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it-IT" sz="4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it-IT" sz="4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it-IT" sz="4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it-IT" sz="4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>
                                                <a:rPr lang="it-IT" sz="4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  <m:r>
                                                <a:rPr lang="it-IT" sz="4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it-IT" sz="4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den>
                          </m:f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𝑎𝑟𝑐𝑡𝑔</m:t>
                          </m:r>
                          <m:f>
                            <m:fPr>
                              <m:ctrlP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2140" t="-4588" r="-14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74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62500" lnSpcReduction="20000"/>
              </a:bodyPr>
              <a:lstStyle/>
              <a:p>
                <a:pPr marL="114300" indent="0" algn="just">
                  <a:buNone/>
                </a:pPr>
                <a:r>
                  <a:rPr lang="it-IT" sz="4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è conservativo e nel caso calcolarne il potenziale. </a:t>
                </a:r>
              </a:p>
              <a:p>
                <a:pPr marL="114300" indent="0">
                  <a:buNone/>
                </a:pP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Cerchiamo un potenziale locale.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𝑈</m:t>
                      </m:r>
                      <m:d>
                        <m:d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</m:d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−</m:t>
                      </m:r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𝑎𝑟𝑐𝑡𝑔</m:t>
                      </m:r>
                      <m:f>
                        <m:f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t-I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𝑎𝑟𝑐𝑡𝑔</m:t>
                      </m:r>
                      <m:f>
                        <m:f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sSub>
                      <m:sSubPr>
                        <m:ctrlPr>
                          <a:rPr lang="it-IT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</m:t>
                    </m:r>
                  </m:oMath>
                </a14:m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𝑎𝑟𝑐𝑡𝑔</m:t>
                    </m:r>
                    <m:f>
                      <m:f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𝑐𝑜𝑛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 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𝑎𝑟𝑐𝑡𝑔</m:t>
                    </m:r>
                    <m:f>
                      <m:fPr>
                        <m:ctrlP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𝑐𝑜𝑛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≠2</m:t>
                    </m:r>
                  </m:oMath>
                </a14:m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differiscono per una costante, essendo non definito in tutto il dominio, 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:r>
                  <a:rPr lang="it-IT" sz="51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Il campo è non conservativo in</a:t>
                </a:r>
                <a:r>
                  <a:rPr lang="it-IT" sz="51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tutto il dominio.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886" t="-2247" r="-184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480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25000" lnSpcReduction="20000"/>
              </a:bodyPr>
              <a:lstStyle/>
              <a:p>
                <a:pPr marL="114300" indent="0">
                  <a:buNone/>
                </a:pPr>
                <a:r>
                  <a:rPr lang="it-IT" sz="7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lavoro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7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7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7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la circonferenza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7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7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7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7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7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7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7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2+</m:t>
                        </m:r>
                        <m:func>
                          <m:funcPr>
                            <m:ctrlPr>
                              <a:rPr lang="it-IT" sz="7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7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7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7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,1+</m:t>
                        </m:r>
                        <m:func>
                          <m:funcPr>
                            <m:ctrlPr>
                              <a:rPr lang="it-IT" sz="7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76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7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e>
                    </m:d>
                  </m:oMath>
                </a14:m>
                <a:r>
                  <a:rPr lang="it-IT" sz="7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marL="114300" indent="0">
                  <a:lnSpc>
                    <a:spcPct val="120000"/>
                  </a:lnSpc>
                  <a:buNone/>
                </a:pPr>
                <a:r>
                  <a:rPr lang="it-IT" sz="8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Essendo il potenziale </a:t>
                </a:r>
                <a14:m>
                  <m:oMath xmlns:m="http://schemas.openxmlformats.org/officeDocument/2006/math">
                    <m:r>
                      <a:rPr lang="it-IT" sz="8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8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8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𝑎𝑟𝑐𝑡𝑔</m:t>
                    </m:r>
                    <m:f>
                      <m:fPr>
                        <m:ctrlP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it-IT" sz="8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8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𝑑𝑒𝑓𝑖𝑛𝑖𝑡𝑜</m:t>
                    </m:r>
                    <m:r>
                      <a:rPr lang="it-IT" sz="8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8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𝑝𝑒𝑟</m:t>
                    </m:r>
                    <m:r>
                      <a:rPr lang="it-IT" sz="8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8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8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≠2</m:t>
                    </m:r>
                  </m:oMath>
                </a14:m>
                <a:r>
                  <a:rPr lang="it-IT" sz="8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dobbiamo calcolare il lavoro con l’integrale. Scriviamo le equazioni parametriche della circonferenza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8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8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8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8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−2=</m:t>
                              </m:r>
                              <m:func>
                                <m:funcPr>
                                  <m:ctrlPr>
                                    <a:rPr lang="it-IT" sz="8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it-IT" sz="80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it-IT" sz="80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os</m:t>
                                  </m:r>
                                </m:fName>
                                <m:e>
                                  <m:r>
                                    <a:rPr lang="it-IT" sz="8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it-IT" sz="8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  <m:r>
                                <a:rPr lang="it-IT" sz="8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−1=</m:t>
                              </m:r>
                              <m:func>
                                <m:funcPr>
                                  <m:ctrlPr>
                                    <a:rPr lang="it-IT" sz="8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80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8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mr>
                        </m:m>
                      </m:e>
                    </m:d>
                  </m:oMath>
                </a14:m>
                <a:endParaRPr lang="it-IT" sz="80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r>
                  <a:rPr lang="it-IT" sz="8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8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8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8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8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8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it-IT" sz="8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2+</m:t>
                            </m:r>
                            <m:r>
                              <m:rPr>
                                <m:sty m:val="p"/>
                              </m:rPr>
                              <a:rPr lang="it-IT" sz="800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8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sz="8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,1+</m:t>
                            </m:r>
                            <m:func>
                              <m:funcPr>
                                <m:ctrlPr>
                                  <a:rPr lang="it-IT" sz="8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80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it-IT" sz="8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r>
                  <a:rPr lang="it-IT" sz="8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acc>
                    <m:d>
                      <m:dPr>
                        <m:ctrlP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8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it-IT" sz="8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8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8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8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it-IT" sz="8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8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8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e>
                    </m:d>
                  </m:oMath>
                </a14:m>
                <a:endParaRPr lang="it-IT" sz="80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8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8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8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it-IT" sz="8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8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8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8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8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8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it-IT" sz="8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8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8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8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it-IT" sz="80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d>
                        <m:dPr>
                          <m:ctrlP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d>
                            <m:dPr>
                              <m:ctrlP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it-IT" sz="8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8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  <m: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unc>
                            <m:funcPr>
                              <m:ctrlP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8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it-IT" sz="80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it-IT" sz="8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8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it-IT" sz="8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8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8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sz="8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it-IT" sz="8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8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it-IT" sz="8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trlP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it-IT" sz="8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it-IT" sz="80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it-IT" sz="8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  <m:d>
                                    <m:dPr>
                                      <m:ctrlPr>
                                        <a:rPr lang="it-IT" sz="80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8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acc>
                                <m:accPr>
                                  <m:chr m:val="⃗"/>
                                  <m:ctrlP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it-IT" sz="8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it-IT" sz="8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8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  <m: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func>
                                <m:funcPr>
                                  <m:ctrlP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8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d>
                          <m: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8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  <m: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func>
                                <m:funcPr>
                                  <m:ctrlP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8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8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d>
                          <m: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it-IT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8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8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it-IT" sz="8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8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80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it-IT" sz="8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80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it-IT" sz="8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it-IT" sz="8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8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8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8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it-IT" sz="8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80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8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it-IT" sz="8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it-IT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it-IT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it-IT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it-IT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it-IT" sz="8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22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7037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Calcolare, senza fare calcoli, il lavoro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la circonferenza di raggio unitario e centro l’origine. </a:t>
                </a:r>
              </a:p>
              <a:p>
                <a:pPr marL="114300" indent="0">
                  <a:buNone/>
                </a:pPr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Essendo la curva di centro l’origine e raggio 1 dentro un aperto del dominio semplicemente connesso, allora il campo irrotazionale è anche conservativo, pertanto il lavoro su una qualunque curva chiusa è nullo. </a:t>
                </a:r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517" t="-94" r="-155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604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Calcolare, senza fare calcoli, il lavoro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una qualunque curva chiusa regolare contenente il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2,1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al suo interno. </a:t>
                </a:r>
              </a:p>
              <a:p>
                <a:pPr marL="114300" indent="0">
                  <a:buNone/>
                </a:pPr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 algn="just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Una qualunque curva chiusa che contiene all’interno il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2,1</m:t>
                        </m:r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è equivalente alla circonferenza di centro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2,1</m:t>
                        </m:r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e raggio 1 quindi il lavoro vale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𝜋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</a:t>
                </a:r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517" t="-94" r="-184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44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501</Words>
  <Application>Microsoft Office PowerPoint</Application>
  <PresentationFormat>Presentazione su schermo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Cambria Math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Tuturato di Analisi Matematica II Paolo Vasarelli</dc:title>
  <dc:creator>Stefano Innamorati</dc:creator>
  <cp:lastModifiedBy>Stefano Innamorati</cp:lastModifiedBy>
  <cp:revision>61</cp:revision>
  <dcterms:created xsi:type="dcterms:W3CDTF">2020-04-20T09:53:15Z</dcterms:created>
  <dcterms:modified xsi:type="dcterms:W3CDTF">2020-05-15T11:15:19Z</dcterms:modified>
</cp:coreProperties>
</file>