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13"/>
  </p:notesMasterIdLst>
  <p:sldIdLst>
    <p:sldId id="257" r:id="rId2"/>
    <p:sldId id="280" r:id="rId3"/>
    <p:sldId id="321" r:id="rId4"/>
    <p:sldId id="323" r:id="rId5"/>
    <p:sldId id="330" r:id="rId6"/>
    <p:sldId id="329" r:id="rId7"/>
    <p:sldId id="327" r:id="rId8"/>
    <p:sldId id="328" r:id="rId9"/>
    <p:sldId id="325" r:id="rId10"/>
    <p:sldId id="331" r:id="rId11"/>
    <p:sldId id="332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29" autoAdjust="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192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14/05/2020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5/14/2020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5/14/2020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5/14/2020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/>
              <a:t>Tuturato</a:t>
            </a:r>
            <a:r>
              <a:rPr lang="it-IT" sz="2800" dirty="0"/>
              <a:t> di Analisi Matematica II</a:t>
            </a:r>
            <a:br>
              <a:rPr lang="it-IT" sz="2800" dirty="0"/>
            </a:br>
            <a:r>
              <a:rPr lang="it-IT" sz="2800" dirty="0"/>
              <a:t>Paolo </a:t>
            </a:r>
            <a:r>
              <a:rPr lang="it-IT" sz="2800" dirty="0" err="1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</p:spPr>
            <p:txBody>
              <a:bodyPr>
                <a:normAutofit fontScale="85000" lnSpcReduction="10000"/>
              </a:bodyPr>
              <a:lstStyle/>
              <a:p>
                <a:pPr marL="114300" indent="0">
                  <a:buNone/>
                </a:pPr>
                <a:r>
                  <a:rPr lang="it-IT" sz="3200" dirty="0">
                    <a:solidFill>
                      <a:srgbClr val="FF0000"/>
                    </a:solidFill>
                  </a:rPr>
                  <a:t>Esercizio 4 (11 07 2017)  Seconda parte </a:t>
                </a: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Dato il campo vettoriale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d>
                            <m:dPr>
                              <m:ctrlP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r>
                            <a:rPr lang="it-I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Stabilire il suo insieme di definizione.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Verificare se il campo è irrotazionale e, dove è possibile, calcolarne un potenziale. Stabilire se è conservativo.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circonferenza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func>
                          <m:funcPr>
                            <m:ctrlP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circonferenza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marL="628650" indent="-514350" algn="just">
                  <a:buFont typeface="+mj-lt"/>
                  <a:buAutoNum type="alphaLcPeriod"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 qualunque arco di una qualunque circonferenza centrata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</m:t>
                        </m:r>
                      </m:e>
                    </m:d>
                  </m:oMath>
                </a14:m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sul piano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</m:oMath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3825" y="1417639"/>
                <a:ext cx="8181976" cy="5269488"/>
              </a:xfrm>
              <a:blipFill>
                <a:blip r:embed="rId2"/>
                <a:stretch>
                  <a:fillRect t="-1852" r="-1117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circonferenza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 algn="just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circonferenza ha centro nel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0,0,0</m:t>
                        </m:r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raggio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num>
                      <m:den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den>
                    </m:f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Non avendo al suo interno un punto non appartenente al dominio, ed essendo il campo localmente conservativo, il lavoro è nullo perché è su una curva chiusa.  </a:t>
                </a:r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1498" r="-221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812295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 qualunque arco di una qualunque circonferenza centrata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sul piano </a:t>
                </a:r>
                <a14:m>
                  <m:oMath xmlns:m="http://schemas.openxmlformats.org/officeDocument/2006/math"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=0.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 algn="just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Una circonferenza con centro nel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0,1,0</m:t>
                        </m:r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raggio </a:t>
                </a:r>
                <a:r>
                  <a:rPr lang="it-IT" sz="36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r </a:t>
                </a: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nel piano </a:t>
                </a:r>
                <a14:m>
                  <m:oMath xmlns:m="http://schemas.openxmlformats.org/officeDocument/2006/math"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𝑧</m:t>
                    </m:r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ha equazioni parametriche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  <m:brk m:alnAt="7"/>
                                    </m:rPr>
                                    <a:rPr lang="it-IT" sz="3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c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it-IT" sz="3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os</m:t>
                                  </m:r>
                                </m:fName>
                                <m:e>
                                  <m: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−1=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𝑟</m:t>
                              </m:r>
                              <m:func>
                                <m:funcPr>
                                  <m:ctrlP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mr>
                          <m:mr>
                            <m:e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Il potenziale </a:t>
                </a:r>
              </a:p>
              <a:p>
                <a:pPr marL="114300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𝑈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sSup>
                        <m:sSup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28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=2</m:t>
                          </m:r>
                          <m:sSup>
                            <m:sSup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2800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just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costante in ogni punto pertanto </a:t>
                </a:r>
                <a:r>
                  <a:rPr lang="it-IT" sz="36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6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un qualunque arco di una qualunque circonferenza centrata in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0,1</m:t>
                        </m:r>
                      </m:e>
                    </m:d>
                  </m:oMath>
                </a14:m>
                <a:r>
                  <a:rPr lang="it-IT" sz="36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sul piano </a:t>
                </a:r>
                <a14:m>
                  <m:oMath xmlns:m="http://schemas.openxmlformats.org/officeDocument/2006/math">
                    <m:r>
                      <a:rPr lang="it-IT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𝑧</m:t>
                    </m:r>
                    <m:r>
                      <a:rPr lang="it-IT" sz="3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it-IT" sz="36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sz="360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nullo</a:t>
                </a:r>
                <a:r>
                  <a:rPr lang="it-IT" sz="360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 </a:t>
                </a:r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90" r="-1993" b="-271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900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Stabilire il suo insieme di definizione.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Il campo vettoriale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d>
                            <m:d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2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20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2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r>
                            <a:rPr lang="it-IT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sz="20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definito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ℝ</m:t>
                        </m:r>
                      </m:e>
                      <m:sup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meno la retta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 </a:t>
                </a:r>
                <a:endParaRPr lang="it-IT" alt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buNone/>
                </a:pP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886" t="-93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5264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70000" lnSpcReduction="20000"/>
              </a:bodyPr>
              <a:lstStyle/>
              <a:p>
                <a:pPr marL="114300" indent="0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Verificare se il campo è irrotazionale. </a:t>
                </a:r>
                <a:r>
                  <a:rPr lang="it-IT" sz="28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 </a:t>
                </a:r>
              </a:p>
              <a:p>
                <a:pPr marL="114300" indent="0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il rotore del campo vettoriale   </a:t>
                </a: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28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28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sz="2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2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d>
                      <m:r>
                        <a:rPr lang="it-IT" sz="2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it-IT" sz="26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𝑟𝑜𝑡</m:t>
                      </m:r>
                      <m:acc>
                        <m:accPr>
                          <m:chr m:val="⃗"/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∇</m:t>
                      </m:r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acc>
                        <m:accPr>
                          <m:chr m:val="⃗"/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it-IT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it-IT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𝑗</m:t>
                                    </m:r>
                                  </m:e>
                                </m:acc>
                              </m:e>
                              <m:e>
                                <m:acc>
                                  <m:accPr>
                                    <m:chr m:val="⃗"/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𝑘</m:t>
                                    </m:r>
                                  </m:e>
                                </m:acc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𝜕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𝑧</m:t>
                                    </m:r>
                                  </m:sub>
                                </m:sSub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𝐹</m:t>
                                    </m:r>
                                  </m:e>
                                  <m:sub>
                                    <m:r>
                                      <a:rPr lang="it-IT" sz="3200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  <m:r>
                        <a:rPr lang="it-IT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𝑖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𝑗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den>
                          </m:f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f>
                            <m:f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Pr>
                            <m:num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sSub>
                                <m:sSub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𝜕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den>
                          </m:f>
                        </m:e>
                      </m:d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it-IT" sz="32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3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2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sSub>
                          <m:sSub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𝜕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den>
                    </m:f>
                    <m:r>
                      <a:rPr lang="it-IT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f>
                      <m:fPr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num>
                      <m:den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2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>
                  <a:buNone/>
                </a:pP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>
                  <a:buNone/>
                </a:pP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𝑟𝑜𝑡</m:t>
                    </m:r>
                    <m:acc>
                      <m:accPr>
                        <m:chr m:val="⃗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  <m:r>
                      <a:rPr lang="it-IT" sz="3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acc>
                      <m:accPr>
                        <m:chr m:val="⃗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e>
                    </m:acc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il campo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2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irrotazionale.</a:t>
                </a:r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endParaRPr lang="it-IT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2266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250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un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dominio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lo spazio privato della retta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.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 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connesso. Cerchiamo un potenziale locale.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6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6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sSub>
                          <m:sSubPr>
                            <m:ctrlPr>
                              <a:rPr lang="it-IT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sSubPr>
                          <m:e>
                            <m:r>
                              <a:rPr lang="it-IT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𝐹</m:t>
                            </m:r>
                          </m:e>
                          <m:sub>
                            <m:r>
                              <a:rPr lang="it-IT" sz="6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  <m:t>1</m:t>
                            </m:r>
                          </m:sub>
                        </m:sSub>
                        <m: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𝑑𝑥</m:t>
                        </m:r>
                      </m:e>
                    </m:nary>
                    <m:r>
                      <a:rPr lang="it-IT" sz="6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6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sz="6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  <m:r>
                          <a:rPr lang="it-IT" sz="6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  <m:d>
                          <m:dPr>
                            <m:ctrlPr>
                              <a:rPr lang="it-IT" sz="6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func>
                              <m:funcPr>
                                <m:ctrlPr>
                                  <a:rPr lang="it-IT" sz="6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66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it-IT" sz="6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it-IT" sz="6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it-IT" sz="6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p>
                                        <m:r>
                                          <a:rPr lang="it-IT" sz="6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  <m:r>
                                      <a:rPr lang="it-IT" sz="6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sSup>
                                      <m:sSupPr>
                                        <m:ctrlPr>
                                          <a:rPr lang="it-IT" sz="6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d>
                                          <m:dPr>
                                            <m:ctrlPr>
                                              <a:rPr lang="it-IT" sz="6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it-IT" sz="6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  <m:r>
                                              <a:rPr lang="it-IT" sz="6600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−1</m:t>
                                            </m:r>
                                          </m:e>
                                        </m:d>
                                      </m:e>
                                      <m:sup>
                                        <m:r>
                                          <a:rPr lang="it-IT" sz="66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d>
                              </m:e>
                            </m:func>
                            <m:r>
                              <a:rPr lang="it-IT" sz="6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e>
                    </m:nary>
                    <m:r>
                      <a:rPr lang="it-IT" sz="6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𝑑𝑥</m:t>
                    </m:r>
                    <m:r>
                      <a:rPr lang="it-IT" sz="6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6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6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6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6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𝑑𝑥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𝑑𝑥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Calcoliamo il primo integrale per sostituzione chiamo </a:t>
                </a: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d>
                      <m:d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</m:e>
                    </m:d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5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𝑑𝑡</m:t>
                    </m:r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=2</m:t>
                    </m:r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𝑥𝑑𝑥</m:t>
                    </m:r>
                  </m:oMath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nary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+2</m:t>
                      </m:r>
                      <m:f>
                        <m:fPr>
                          <m:ctrlPr>
                            <a:rPr lang="it-IT" sz="6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6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den>
                      </m:f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it-IT" sz="6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alt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Calcoliamo, per parti, l’integrale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6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nary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𝑑𝑡</m:t>
                    </m:r>
                  </m:oMath>
                </a14:m>
                <a:endParaRPr lang="it-IT" alt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6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60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altLang="it-IT" sz="6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  <m:r>
                              <m:rPr>
                                <m:brk m:alnAt="7"/>
                              </m:rP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      </m:t>
                            </m:r>
                            <m:sSup>
                              <m:sSupPr>
                                <m:ctrlP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it-IT" altLang="it-IT" sz="6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it-IT" altLang="it-IT" sz="6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altLang="it-IT" sz="6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den>
                            </m:f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1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</m:t>
                            </m:r>
                            <m:r>
                              <a:rPr lang="it-IT" altLang="it-IT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𝑔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𝑡</m:t>
                            </m:r>
                          </m:e>
                        </m:mr>
                      </m:m>
                    </m:oMath>
                  </m:oMathPara>
                </a14:m>
                <a:endParaRPr lang="it-IT" alt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endParaRPr lang="it-IT" alt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La formula di integrazione per parti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𝑓𝑔</m:t>
                        </m:r>
                        <m: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</m:e>
                    </m:nary>
                    <m:r>
                      <a:rPr lang="it-IT" alt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𝑓𝑔</m:t>
                    </m:r>
                    <m:r>
                      <a:rPr lang="it-IT" alt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𝑔</m:t>
                        </m:r>
                      </m:e>
                    </m:nary>
                  </m:oMath>
                </a14:m>
                <a:endParaRPr lang="it-IT" alt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𝑡</m:t>
                      </m:r>
                      <m:func>
                        <m:funcPr>
                          <m:ctrlP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6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log</m:t>
                          </m:r>
                        </m:fName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f>
                                <m:fPr>
                                  <m:ctrlPr>
                                    <a:rPr lang="it-IT" sz="6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r>
                                    <a:rPr lang="it-IT" sz="6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6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nary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𝑑𝑡</m:t>
                          </m:r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t-IT" sz="6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𝑑𝑡</m:t>
                                  </m:r>
                                </m:e>
                              </m:nary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6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−</m:t>
                                  </m:r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it-IT" sz="6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𝑡</m:t>
                      </m:r>
                      <m:func>
                        <m:funcPr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6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log</m:t>
                          </m:r>
                        </m:fName>
                        <m:e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e>
                      </m:func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</m:e>
                        <m: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ctrlP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6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func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func>
                      <m:func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6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6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6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sz="6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e>
                    </m:func>
                  </m:oMath>
                </a14:m>
                <a:r>
                  <a:rPr lang="it-IT" sz="60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</m:oMath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39016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250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un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dominio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lo spazio privato della retta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.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 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connesso. Cerchiamo un potenziale locale.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7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𝑈</m:t>
                      </m:r>
                      <m:d>
                        <m:dPr>
                          <m:ctrlP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72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it-IT" sz="7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sz="7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7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b>
                          </m:sSub>
                          <m: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𝑑𝑦</m:t>
                          </m:r>
                        </m:e>
                      </m:nary>
                      <m:r>
                        <a:rPr lang="it-IT" sz="7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7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7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it-IT" sz="7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7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7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it-IT" sz="7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7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7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7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7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7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7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7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7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7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7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7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7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sz="7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</m:e>
                      </m:nary>
                      <m:r>
                        <a:rPr lang="it-IT" sz="7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𝑑𝑦</m:t>
                      </m:r>
                      <m:r>
                        <a:rPr lang="it-IT" sz="7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7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d>
                            <m:d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6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6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6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</m:func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𝑑𝑦</m:t>
                          </m:r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Calcoliamo il primo integrale per sostituzione chiamo </a:t>
                </a: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𝑡</m:t>
                    </m:r>
                    <m:d>
                      <m:d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</m:e>
                    </m:d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sSup>
                      <m:sSupPr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it-IT" sz="5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  <m:sup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𝑑𝑡</m:t>
                    </m:r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=2</m:t>
                    </m:r>
                    <m:d>
                      <m:d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e>
                    </m:d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</m:t>
                    </m:r>
                  </m:oMath>
                </a14:m>
                <a:r>
                  <a:rPr 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y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nary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+2</m:t>
                      </m:r>
                      <m:f>
                        <m:fPr>
                          <m:ctrlPr>
                            <a:rPr lang="it-IT" sz="6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60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den>
                      </m:f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−2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it-IT" sz="6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  <m: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−2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50000"/>
                  </a:lnSpc>
                  <a:buNone/>
                </a:pPr>
                <a:r>
                  <a:rPr lang="it-IT" alt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Calcoliamo, per parti, l’integrale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naryPr>
                      <m:sub/>
                      <m:sup/>
                      <m:e>
                        <m:func>
                          <m:funcPr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60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</m:e>
                    </m:nary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𝑑𝑡</m:t>
                    </m:r>
                  </m:oMath>
                </a14:m>
                <a:endParaRPr lang="it-IT" alt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m>
                        <m:mPr>
                          <m:mcs>
                            <m:mc>
                              <m:mcPr>
                                <m:count m:val="1"/>
                                <m:mcJc m:val="center"/>
                              </m:mcPr>
                            </m:mc>
                          </m:mcs>
                          <m:ctrlPr>
                            <a:rPr lang="it-IT" alt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MT Extra" panose="05050102010205020202" pitchFamily="18" charset="2"/>
                            </a:rPr>
                          </m:ctrlPr>
                        </m:mPr>
                        <m:mr>
                          <m:e>
                            <m:r>
                              <m:rPr>
                                <m:brk m:alnAt="7"/>
                              </m:rP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unc>
                              <m:funcPr>
                                <m:ctrlPr>
                                  <a:rPr lang="it-IT" altLang="it-IT" sz="6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altLang="it-IT" sz="600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altLang="it-IT" sz="6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e>
                            </m:func>
                            <m:r>
                              <m:rPr>
                                <m:brk m:alnAt="7"/>
                              </m:rP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      </m:t>
                            </m:r>
                            <m:sSup>
                              <m:sSupPr>
                                <m:ctrlP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brk m:alnAt="7"/>
                                  </m:rP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𝑓</m:t>
                                </m:r>
                              </m:e>
                              <m:sup>
                                <m: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m:rPr>
                                <m:brk m:alnAt="7"/>
                              </m:rP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f>
                              <m:fPr>
                                <m:ctrlPr>
                                  <a:rPr lang="it-IT" altLang="it-IT" sz="60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fPr>
                              <m:num>
                                <m:r>
                                  <a:rPr lang="it-IT" altLang="it-IT" sz="6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it-IT" altLang="it-IT" sz="6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𝑡</m:t>
                                </m:r>
                              </m:den>
                            </m:f>
                          </m:e>
                        </m:mr>
                        <m:mr>
                          <m:e>
                            <m:sSup>
                              <m:sSupPr>
                                <m:ctrlP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</m:ctrlPr>
                              </m:sSupPr>
                              <m:e>
                                <m: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𝑔</m:t>
                                </m:r>
                              </m:e>
                              <m:sup>
                                <m:r>
                                  <a:rPr lang="it-IT" alt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sym typeface="MT Extra" panose="05050102010205020202" pitchFamily="18" charset="2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1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</m:t>
                            </m:r>
                            <m:r>
                              <a:rPr lang="it-IT" altLang="it-IT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         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       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𝑔</m:t>
                            </m:r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=</m:t>
                            </m:r>
                            <m:r>
                              <a:rPr lang="it-IT" altLang="it-IT" sz="6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𝑡</m:t>
                            </m:r>
                          </m:e>
                        </m:mr>
                      </m:m>
                    </m:oMath>
                  </m:oMathPara>
                </a14:m>
                <a:endParaRPr lang="it-IT" alt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ctr">
                  <a:lnSpc>
                    <a:spcPct val="80000"/>
                  </a:lnSpc>
                  <a:buNone/>
                </a:pPr>
                <a:r>
                  <a:rPr lang="it-IT" altLang="it-IT" sz="6000" dirty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La formula di integrazione per parti </a:t>
                </a:r>
                <a14:m>
                  <m:oMath xmlns:m="http://schemas.openxmlformats.org/officeDocument/2006/math"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𝑓𝑔</m:t>
                        </m:r>
                        <m: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′</m:t>
                        </m:r>
                      </m:e>
                    </m:nary>
                    <m:r>
                      <a:rPr lang="it-IT" alt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=</m:t>
                    </m:r>
                    <m:r>
                      <a:rPr lang="it-IT" alt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𝑓𝑔</m:t>
                    </m:r>
                    <m:r>
                      <a:rPr lang="it-IT" alt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−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pPr>
                          <m:e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</m:e>
                          <m:sup>
                            <m:r>
                              <a:rPr lang="it-IT" alt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′</m:t>
                            </m:r>
                          </m:sup>
                        </m:sSup>
                        <m:r>
                          <a:rPr lang="it-IT" alt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𝑔</m:t>
                        </m:r>
                      </m:e>
                    </m:nary>
                  </m:oMath>
                </a14:m>
                <a:endParaRPr lang="it-IT" alt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𝑡</m:t>
                      </m:r>
                      <m:func>
                        <m:funcPr>
                          <m:ctrlP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6000" b="0" i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log</m:t>
                          </m:r>
                        </m:fName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nary>
                            <m:naryPr>
                              <m:limLoc m:val="undOvr"/>
                              <m:subHide m:val="on"/>
                              <m:supHide m:val="on"/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f>
                                <m:fPr>
                                  <m:ctrlPr>
                                    <a:rPr lang="it-IT" sz="6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Pr>
                                <m:num>
                                  <m:r>
                                    <a:rPr lang="it-IT" sz="6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it-IT" sz="6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den>
                              </m:f>
                            </m:e>
                          </m:nary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𝑑𝑡</m:t>
                          </m:r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=</m:t>
                          </m:r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−</m:t>
                              </m:r>
                              <m:nary>
                                <m:naryPr>
                                  <m:limLoc m:val="undOvr"/>
                                  <m:subHide m:val="on"/>
                                  <m:supHide m:val="on"/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naryPr>
                                <m:sub/>
                                <m:sup/>
                                <m:e>
                                  <m:r>
                                    <a:rPr lang="it-IT" sz="6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𝑑𝑡</m:t>
                                  </m:r>
                                </m:e>
                              </m:nary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𝑡</m:t>
                              </m:r>
                              <m:func>
                                <m:func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60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log</m:t>
                                  </m:r>
                                </m:fName>
                                <m:e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−</m:t>
                                  </m:r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func>
                        </m:e>
                      </m:func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func>
                            <m:func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6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log</m:t>
                              </m:r>
                            </m:fName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e>
                      </m:nary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𝑑𝑡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it-IT" sz="60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  <m: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−2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𝑡</m:t>
                      </m:r>
                      <m:func>
                        <m:funcPr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600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log</m:t>
                          </m:r>
                        </m:fName>
                        <m:e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−</m:t>
                          </m:r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𝑡</m:t>
                          </m:r>
                        </m:e>
                      </m:func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p>
                        <m:sSupPr>
                          <m:ctrlP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  <m: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−2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𝑦</m:t>
                      </m:r>
                      <m:r>
                        <a:rPr lang="it-IT" sz="6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0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60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6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60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6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6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−2</m:t>
                          </m:r>
                          <m:r>
                            <a:rPr lang="it-IT" sz="6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func>
                    </m:oMath>
                  </m:oMathPara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60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func>
                      <m:func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60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6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6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sz="60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6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it-IT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e>
                    </m:func>
                  </m:oMath>
                </a14:m>
                <a:r>
                  <a:rPr lang="it-IT" sz="60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6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</m:oMath>
                </a14:m>
                <a:endParaRPr lang="it-IT" sz="6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56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51599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550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un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dominio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lo spazio privato della retta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60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6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6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 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connesso. Cerchiamo un potenziale locale.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𝑈</m:t>
                      </m:r>
                      <m:d>
                        <m:dPr>
                          <m:ctrlP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6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it-IT" sz="6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bPr>
                            <m:e>
                              <m:r>
                                <a:rPr lang="it-IT" sz="6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it-IT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3</m:t>
                              </m:r>
                            </m:sub>
                          </m:sSub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𝑑</m:t>
                          </m:r>
                          <m: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nary>
                      <m:r>
                        <a:rPr lang="it-IT" sz="6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  <m: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nary>
                      <m:r>
                        <a:rPr lang="it-IT" sz="6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</m:t>
                      </m:r>
                      <m:r>
                        <a:rPr lang="it-IT" sz="6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𝑧</m:t>
                      </m:r>
                      <m:r>
                        <a:rPr lang="it-IT" sz="6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</m:oMath>
                  </m:oMathPara>
                </a14:m>
                <a:endParaRPr lang="it-IT" sz="6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6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=2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nary>
                      <m:r>
                        <a:rPr lang="it-IT" sz="6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𝑑𝑧</m:t>
                      </m:r>
                      <m:r>
                        <a:rPr lang="it-IT" sz="6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=2</m:t>
                      </m:r>
                      <m:f>
                        <m:fPr>
                          <m:ctrlP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it-IT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</m:ctrlPr>
                            </m:sSupPr>
                            <m:e>
                              <m:r>
                                <a:rPr lang="it-IT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it-IT" sz="6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den>
                      </m:f>
                      <m:sSub>
                        <m:sSubPr>
                          <m:ctrlP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+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  <m:r>
                        <a:rPr lang="it-IT" sz="6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  <m:sup>
                          <m:r>
                            <a:rPr lang="it-IT" sz="6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6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6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it-IT" sz="6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517" t="-1873" r="-184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8858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475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un potenziale.</a:t>
                </a:r>
              </a:p>
              <a:p>
                <a:pPr marL="114300" indent="0" algn="just">
                  <a:buNone/>
                </a:pP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Il dominio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è lo spazio privato </a:t>
                </a:r>
                <a:r>
                  <a:rPr lang="it-IT" sz="5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della retta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5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5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5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5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it-IT" sz="5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. </a:t>
                </a:r>
                <a:r>
                  <a:rPr lang="it-IT" sz="5800" i="1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D </a:t>
                </a:r>
                <a:r>
                  <a:rPr lang="it-IT" sz="58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è connesso. Cerchiamo un potenziale locale.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40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it-IT" sz="5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5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5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5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5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5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5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5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51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func>
                      <m:funcPr>
                        <m:ctrlP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51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5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5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sz="51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51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51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e>
                    </m:func>
                  </m:oMath>
                </a14:m>
                <a:r>
                  <a:rPr lang="it-IT" sz="51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51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51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51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r>
                      <a:rPr lang="it-IT" sz="54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5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5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5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func>
                      <m:funcPr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54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sz="5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5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sz="5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5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5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5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5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sz="54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54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−1+</m:t>
                        </m:r>
                      </m:e>
                    </m:func>
                  </m:oMath>
                </a14:m>
                <a:r>
                  <a:rPr lang="it-IT" sz="54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bPr>
                      <m:e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𝑐</m:t>
                        </m:r>
                      </m:e>
                      <m:sub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5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5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</m:oMath>
                </a14:m>
                <a:endParaRPr lang="it-IT" sz="5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sSup>
                        <m:sSupPr>
                          <m:ctrlP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pPr>
                        <m:e>
                          <m: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  <m:sup>
                          <m: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p>
                      </m:sSup>
                      <m:r>
                        <a:rPr lang="it-IT" sz="54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+</m:t>
                      </m:r>
                      <m:sSub>
                        <m:sSubPr>
                          <m:ctrlP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sSubPr>
                        <m:e>
                          <m: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𝑐</m:t>
                          </m:r>
                        </m:e>
                        <m:sub>
                          <m: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3</m:t>
                          </m:r>
                        </m:sub>
                      </m:sSub>
                      <m:d>
                        <m:dPr>
                          <m:ctrlP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5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</m:e>
                      </m:d>
                    </m:oMath>
                  </m:oMathPara>
                </a14:m>
                <a:endParaRPr lang="it-IT" sz="50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ctr">
                  <a:lnSpc>
                    <a:spcPct val="120000"/>
                  </a:lnSpc>
                  <a:buFont typeface="Symbol" panose="05050102010706020507" pitchFamily="18" charset="2"/>
                  <a:buChar char="Þ"/>
                </a:pPr>
                <a:r>
                  <a:rPr lang="it-IT" sz="3600" dirty="0">
                    <a:ea typeface="Cambria Math" panose="020405030504060302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36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eqArr>
                                <m:eqArr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eqArrPr>
                                <m:e>
                                  <m:sSub>
                                    <m:sSub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1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𝑦</m:t>
                                      </m:r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,</m:t>
                                      </m:r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𝑧</m:t>
                                      </m:r>
                                    </m:e>
                                  </m:d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=</m:t>
                                  </m:r>
                                  <m:sSup>
                                    <m:sSup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pPr>
                                    <m:e>
                                      <m:sSup>
                                        <m:sSupPr>
                                          <m:ctrlP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3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3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3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+</m:t>
                                      </m:r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  <m:e>
                                  <m:sSub>
                                    <m:sSub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𝑐</m:t>
                                      </m:r>
                                    </m:e>
                                    <m:sub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sub>
                                  </m:sSub>
                                  <m:d>
                                    <m:d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𝑥</m:t>
                                      </m:r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,</m:t>
                                      </m:r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𝑧</m:t>
                                      </m:r>
                                    </m:e>
                                  </m:d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=</m:t>
                                  </m:r>
                                  <m:sSup>
                                    <m:sSupPr>
                                      <m:ctrlPr>
                                        <a:rPr lang="it-IT" sz="360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it-IT" sz="36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  <a:sym typeface="Symbol" panose="05050102010706020507" pitchFamily="18" charset="2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+1</m:t>
                                  </m:r>
                                </m:e>
                              </m:eqAr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sSub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𝑐</m:t>
                                  </m:r>
                                </m:e>
                                <m:sub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3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𝑥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,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𝑦</m:t>
                                  </m:r>
                                </m:e>
                              </m:d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</m:t>
                              </m:r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𝑦</m:t>
                                          </m:r>
                                          <m: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e>
                                      </m:d>
                                    </m:e>
                                    <m:sup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  <m:func>
                                <m:func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3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3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36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36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</m:e>
                          </m:mr>
                        </m:m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 </a:t>
                </a:r>
                <a14:m>
                  <m:oMath xmlns:m="http://schemas.openxmlformats.org/officeDocument/2006/math"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𝑈</m:t>
                    </m:r>
                    <m:d>
                      <m:d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𝑥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𝑦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,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𝑧</m:t>
                        </m:r>
                      </m:e>
                    </m:d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</m:t>
                    </m:r>
                    <m:d>
                      <m:d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func>
                      <m:func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it-IT" sz="360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d>
                          <m:dPr>
                            <m:begChr m:val="["/>
                            <m:endChr m:val="]"/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𝑦</m:t>
                                    </m:r>
                                    <m:r>
                                      <a:rPr lang="it-IT" sz="36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</m:e>
                    </m:func>
                    <m:sSup>
                      <m:sSup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148" t="-1592" r="-1476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00374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92500" lnSpcReduction="20000"/>
              </a:bodyPr>
              <a:lstStyle/>
              <a:p>
                <a:pPr marL="114300" indent="0">
                  <a:buNone/>
                </a:pPr>
                <a:r>
                  <a:rPr lang="it-IT" sz="4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Calcolarne un potenziale.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3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𝑈</m:t>
                      </m:r>
                      <m:d>
                        <m:dPr>
                          <m:ctrlP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𝑥</m:t>
                          </m:r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𝑦</m:t>
                          </m:r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,</m:t>
                          </m:r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  <m:t>𝑧</m:t>
                          </m:r>
                        </m:e>
                      </m:d>
                      <m:r>
                        <a:rPr lang="it-IT" sz="3300" i="1">
                          <a:latin typeface="Cambria Math" panose="02040503050406030204" pitchFamily="18" charset="0"/>
                          <a:ea typeface="Cambria Math" panose="02040503050406030204" pitchFamily="18" charset="0"/>
                          <a:sym typeface="Symbol" panose="05050102010706020507" pitchFamily="18" charset="2"/>
                        </a:rPr>
                        <m:t>=</m:t>
                      </m:r>
                      <m:d>
                        <m:dPr>
                          <m:ctrlP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sym typeface="Symbol" panose="05050102010706020507" pitchFamily="18" charset="2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it-IT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it-IT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it-IT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it-IT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it-IT" sz="3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it-IT" sz="3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it-IT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func>
                        <m:funcPr>
                          <m:ctrlP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it-IT" sz="33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log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it-IT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it-IT" sz="3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3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it-IT" sz="3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it-IT" sz="33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it-IT" sz="3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it-IT" sz="3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it-IT" sz="33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−1</m:t>
                                      </m:r>
                                    </m:e>
                                  </m:d>
                                </m:e>
                                <m:sup>
                                  <m:r>
                                    <a:rPr lang="it-IT" sz="33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</m:e>
                      </m:func>
                      <m:sSup>
                        <m:sSupPr>
                          <m:ctrlP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it-IT" sz="33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t-IT" sz="33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44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essendo definito in tutto il dominio, 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it-IT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sSupPr>
                      <m:e>
                        <m:r>
                          <a:rPr lang="it-IT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ℝ</m:t>
                        </m:r>
                      </m:e>
                      <m:sup>
                        <m:r>
                          <a:rPr lang="it-IT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3</m:t>
                        </m:r>
                      </m:sup>
                    </m:sSup>
                  </m:oMath>
                </a14:m>
                <a:r>
                  <a:rPr lang="it-IT" sz="44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meno la retta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"/>
                        <m:ctrlPr>
                          <a:rPr lang="it-IT" sz="44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it-IT" sz="4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Symbol" panose="05050102010706020507" pitchFamily="18" charset="2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it-IT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𝑥</m:t>
                              </m:r>
                              <m:r>
                                <a:rPr lang="it-IT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=0</m:t>
                              </m:r>
                            </m:e>
                          </m:mr>
                          <m:mr>
                            <m:e>
                              <m:r>
                                <a:rPr lang="it-IT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𝑦</m:t>
                              </m:r>
                              <m:r>
                                <a:rPr lang="it-IT" sz="4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=1</m:t>
                              </m:r>
                            </m:e>
                          </m:mr>
                        </m:m>
                      </m:e>
                    </m:d>
                  </m:oMath>
                </a14:m>
                <a:endParaRPr lang="it-IT" sz="33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sz="51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Essendo il dominio aperto connesso  Il campo è localmente conservativo</a:t>
                </a:r>
                <a:r>
                  <a:rPr lang="it-IT" sz="51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l="-1919" t="-3558" r="-3247" b="-365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0375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</p:spPr>
            <p:txBody>
              <a:bodyPr>
                <a:normAutofit fontScale="62500" lnSpcReduction="20000"/>
              </a:bodyPr>
              <a:lstStyle/>
              <a:p>
                <a:pPr marL="114300" indent="0" algn="just">
                  <a:buNone/>
                </a:pPr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Calcolare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lungo la circonferenza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,1+</m:t>
                        </m:r>
                        <m:func>
                          <m:funcPr>
                            <m:ctrlP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4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24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 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4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  <m:r>
                      <a:rPr lang="it-IT" sz="24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it-IT" sz="2400" dirty="0">
                    <a:solidFill>
                      <a:srgbClr val="FF0000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 </a:t>
                </a:r>
              </a:p>
              <a:p>
                <a:pPr marL="114300" indent="0" algn="just">
                  <a:buNone/>
                </a:pPr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La circonferenza sul piano </a:t>
                </a:r>
                <a14:m>
                  <m:oMath xmlns:m="http://schemas.openxmlformats.org/officeDocument/2006/math"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𝑧</m:t>
                    </m:r>
                    <m:r>
                      <a:rPr lang="it-IT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 panose="05050102010706020507" pitchFamily="18" charset="2"/>
                      </a:rPr>
                      <m:t>=0</m:t>
                    </m:r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ha centro nel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0,1,0</m:t>
                        </m:r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raggio 1. Avendo al suo interno il punto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</m:ctrlPr>
                      </m:d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Symbol" panose="05050102010706020507" pitchFamily="18" charset="2"/>
                          </a:rPr>
                          <m:t>0,1,0</m:t>
                        </m:r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non appartenente al dominio, calcoliamo il lavoro di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𝐹</m:t>
                        </m:r>
                      </m:e>
                    </m:acc>
                  </m:oMath>
                </a14:m>
                <a:r>
                  <a:rPr lang="it-IT" sz="36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con la definizione.</a:t>
                </a:r>
              </a:p>
              <a:p>
                <a:pPr marL="114300" indent="0" algn="ctr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</m:acc>
                    <m:d>
                      <m:d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func>
                          <m:func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,1+</m:t>
                            </m:r>
                            <m:func>
                              <m:funcPr>
                                <m:ctrlP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36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r>
                                  <a:rPr lang="it-IT" sz="36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𝑡</m:t>
                                </m:r>
                              </m:e>
                            </m:func>
                          </m:e>
                        </m:func>
                        <m:r>
                          <a:rPr lang="it-IT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,0</m:t>
                        </m:r>
                      </m:e>
                    </m:d>
                  </m:oMath>
                </a14:m>
                <a:r>
                  <a:rPr lang="it-IT" sz="3600" dirty="0">
                    <a:latin typeface="Cambria Math" panose="02040503050406030204" pitchFamily="18" charset="0"/>
                    <a:ea typeface="Cambria Math" panose="02040503050406030204" pitchFamily="18" charset="0"/>
                    <a:sym typeface="Symbol" panose="05050102010706020507" pitchFamily="18" charset="2"/>
                  </a:rPr>
                  <a:t> 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acc>
                    <m:d>
                      <m:d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it-IT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func>
                          <m:func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</m:e>
                        </m:func>
                        <m:r>
                          <a:rPr lang="it-IT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</m:t>
                        </m:r>
                        <m:func>
                          <m:funcPr>
                            <m:ctrlP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6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it-IT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,0</m:t>
                            </m:r>
                          </m:e>
                        </m:func>
                      </m:e>
                    </m:d>
                  </m:oMath>
                </a14:m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r>
                        <a:rPr lang="it-IT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  <m:d>
                            <m:d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d>
                            <m:d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−1</m:t>
                              </m:r>
                            </m:e>
                          </m:d>
                          <m:d>
                            <m:dPr>
                              <m:ctrlP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unc>
                                <m:funcPr>
                                  <m:ctrlPr>
                                    <a:rPr lang="it-IT" sz="3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2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log</m:t>
                                  </m:r>
                                </m:fName>
                                <m:e>
                                  <m:d>
                                    <m:dPr>
                                      <m:begChr m:val="["/>
                                      <m:endChr m:val="]"/>
                                      <m:ctrlP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sSup>
                                        <m:sSupPr>
                                          <m:ctrlP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p>
                                          <m: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  <m:r>
                                        <a:rPr lang="it-IT" sz="32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sSup>
                                        <m:sSupPr>
                                          <m:ctrlP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d>
                                            <m:dPr>
                                              <m:ctrlPr>
                                                <a:rPr 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dPr>
                                            <m:e>
                                              <m:r>
                                                <a:rPr 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𝑦</m:t>
                                              </m:r>
                                              <m:r>
                                                <a:rPr lang="it-IT" sz="3200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−1</m:t>
                                              </m:r>
                                            </m:e>
                                          </m:d>
                                        </m:e>
                                        <m:sup>
                                          <m:r>
                                            <a:rPr lang="it-IT" sz="32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sup>
                                      </m:sSup>
                                    </m:e>
                                  </m:d>
                                </m:e>
                              </m:func>
                              <m:r>
                                <a:rPr lang="it-IT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+1</m:t>
                              </m:r>
                            </m:e>
                          </m:d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,2</m:t>
                          </m:r>
                          <m:r>
                            <a:rPr lang="it-IT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d>
                    </m:oMath>
                  </m:oMathPara>
                </a14:m>
                <a:endParaRPr lang="it-IT" sz="32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𝐹</m:t>
                          </m:r>
                        </m:e>
                      </m:acc>
                      <m:d>
                        <m:d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⃗"/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d>
                            <m:dPr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it-IT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it-IT" sz="36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,2</m:t>
                              </m:r>
                              <m:func>
                                <m:funcPr>
                                  <m:ctrlP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,0</m:t>
                              </m:r>
                            </m:e>
                          </m:func>
                        </m:e>
                      </m:d>
                    </m:oMath>
                  </m:oMathPara>
                </a14:m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  <a:sym typeface="Symbol" panose="05050102010706020507" pitchFamily="18" charset="2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𝛾</m:t>
                          </m:r>
                        </m:sub>
                        <m:sup/>
                        <m:e>
                          <m:acc>
                            <m:accPr>
                              <m:chr m:val="⃗"/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  <m:r>
                            <m:rPr>
                              <m:brk m:alnAt="23"/>
                            </m:r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  <m:acc>
                            <m:accPr>
                              <m:chr m:val="⃗"/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23"/>
                                </m:r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𝛾</m:t>
                              </m:r>
                            </m:sub>
                            <m:sup/>
                            <m:e>
                              <m:acc>
                                <m:accPr>
                                  <m:chr m:val="⃗"/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𝐹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acc>
                                    <m:accPr>
                                      <m:chr m:val="⃗"/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</m:acc>
                                  <m:d>
                                    <m:d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</m:e>
                              </m:d>
                              <m:acc>
                                <m:accPr>
                                  <m:chr m:val="⃗"/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𝑟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′</m:t>
                                  </m:r>
                                </m:e>
                              </m:acc>
                              <m:d>
                                <m:d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𝑑𝑡</m:t>
                              </m:r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=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,2</m:t>
                                  </m:r>
                                  <m:func>
                                    <m:funcPr>
                                      <m:ctrlP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uncPr>
                                    <m:fName>
                                      <m:r>
                                        <m:rPr>
                                          <m:sty m:val="p"/>
                                        </m:rPr>
                                        <a:rPr lang="it-IT" sz="360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sin</m:t>
                                      </m:r>
                                    </m:fName>
                                    <m:e>
                                      <m:r>
                                        <a:rPr lang="it-IT" sz="36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func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,0</m:t>
                                  </m:r>
                                </m:e>
                              </m:func>
                            </m:e>
                          </m:d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d>
                            <m:dPr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unc>
                                <m:func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,</m:t>
                              </m:r>
                              <m:func>
                                <m:funcPr>
                                  <m:ctrlP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it-IT" sz="36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,0</m:t>
                                  </m:r>
                                </m:e>
                              </m:func>
                            </m:e>
                          </m:d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sup>
                        <m:e>
                          <m:d>
                            <m:dPr>
                              <m:ctrlP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it-IT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it-IT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it-IT" sz="36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r>
                                <a:rPr lang="it-IT" sz="36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+2</m:t>
                              </m:r>
                              <m:func>
                                <m:funcPr>
                                  <m:ctrlP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  <m:func>
                                <m:funcPr>
                                  <m:ctrlP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it-IT" sz="3600" b="0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it-IT" sz="3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func>
                            </m:e>
                          </m:d>
                          <m:r>
                            <a:rPr lang="it-IT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𝑑𝑡</m:t>
                          </m:r>
                        </m:e>
                      </m:nary>
                      <m:r>
                        <a:rPr lang="it-IT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it-IT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it-IT" sz="36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4300" y="166255"/>
                <a:ext cx="8263082" cy="6511636"/>
              </a:xfrm>
              <a:blipFill>
                <a:blip r:embed="rId2"/>
                <a:stretch>
                  <a:fillRect t="-1217" r="-1033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70379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</TotalTime>
  <Words>796</Words>
  <Application>Microsoft Office PowerPoint</Application>
  <PresentationFormat>Presentazione su schermo (4:3)</PresentationFormat>
  <Paragraphs>83</Paragraphs>
  <Slides>11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Calibri</vt:lpstr>
      <vt:lpstr>Cambria</vt:lpstr>
      <vt:lpstr>Cambria Math</vt:lpstr>
      <vt:lpstr>Symbol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Tuturato di Analisi Matematica II Paolo Vasarelli</dc:title>
  <dc:creator>Stefano Innamorati</dc:creator>
  <cp:lastModifiedBy>Stefano Innamorati</cp:lastModifiedBy>
  <cp:revision>78</cp:revision>
  <dcterms:created xsi:type="dcterms:W3CDTF">2020-04-20T09:53:15Z</dcterms:created>
  <dcterms:modified xsi:type="dcterms:W3CDTF">2020-05-14T14:41:39Z</dcterms:modified>
</cp:coreProperties>
</file>