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0"/>
  </p:notesMasterIdLst>
  <p:sldIdLst>
    <p:sldId id="257" r:id="rId2"/>
    <p:sldId id="280" r:id="rId3"/>
    <p:sldId id="321" r:id="rId4"/>
    <p:sldId id="322" r:id="rId5"/>
    <p:sldId id="327" r:id="rId6"/>
    <p:sldId id="328" r:id="rId7"/>
    <p:sldId id="329" r:id="rId8"/>
    <p:sldId id="33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9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9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19/05/2020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5/19/2020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5/19/2020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err="1"/>
              <a:t>Tuturato</a:t>
            </a:r>
            <a:r>
              <a:rPr lang="it-IT" sz="2800" dirty="0"/>
              <a:t> di Analisi Matematica II</a:t>
            </a:r>
            <a:br>
              <a:rPr lang="it-IT" sz="2800" dirty="0"/>
            </a:br>
            <a:r>
              <a:rPr lang="it-IT" sz="2800" dirty="0"/>
              <a:t>Paolo </a:t>
            </a:r>
            <a:r>
              <a:rPr lang="it-IT" sz="2800" dirty="0" err="1"/>
              <a:t>Vasarelli</a:t>
            </a:r>
            <a:endParaRPr lang="it-I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3200" dirty="0">
                    <a:solidFill>
                      <a:srgbClr val="FF0000"/>
                    </a:solidFill>
                  </a:rPr>
                  <a:t>Esercizio 5 (14 06 2019)  Seconda parte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Dato il campo vettoriale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d>
                        <m:d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unc>
                            <m:func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il dominio e calcolarne il rotore.</a:t>
                </a: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flusso del rotore attraverso la superficie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</m:t>
                    </m:r>
                    <m:r>
                      <a:rPr lang="it-IT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≔</m:t>
                    </m:r>
                    <m:d>
                      <m:dPr>
                        <m:begChr m:val="{"/>
                        <m:endChr m:val="}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 </m:t>
                        </m:r>
                        <m:sSup>
                          <m:sSup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=4, 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≥0</m:t>
                        </m:r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(usare il teorema di Stokes). 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  <a:blipFill>
                <a:blip r:embed="rId2"/>
                <a:stretch>
                  <a:fillRect l="-447" t="-1505" r="-14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51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il dominio. 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Il campo vettoriale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unc>
                            <m:func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3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È definito in tutto lo spazio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ℝ</m:t>
                        </m:r>
                      </m:e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  </a:t>
                </a:r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2214" t="-22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64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85000" lnSpcReduction="200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Calcolarne il rotore. </a:t>
                </a:r>
                <a:r>
                  <a:rPr lang="it-IT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il rotore </a:t>
                </a:r>
                <a:r>
                  <a:rPr lang="it-IT" sz="36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rot</a:t>
                </a:r>
                <a:r>
                  <a:rPr lang="it-IT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del campo vettoriale 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unc>
                            <m:func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3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</m:e>
                          </m:func>
                        </m:e>
                      </m:d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𝑟𝑜𝑡</m:t>
                    </m:r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⃗"/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⃗"/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acc>
                            </m:e>
                            <m:e>
                              <m:acc>
                                <m:accPr>
                                  <m:chr m:val="⃗"/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den>
                          </m:f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den>
                          </m:f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den>
                          </m:f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it-IT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func>
                      <m:func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𝑧</m:t>
                            </m:r>
                          </m:e>
                        </m:d>
                      </m:e>
                    </m:func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2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𝑧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=−</m:t>
                    </m:r>
                    <m:func>
                      <m:func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280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𝑦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+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𝑧</m:t>
                            </m:r>
                          </m:e>
                        </m:d>
                      </m:e>
                    </m:func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0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3</m:t>
                    </m:r>
                    <m:sSup>
                      <m:sSup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den>
                    </m:f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sSup>
                      <m:sSup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p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𝑟𝑜𝑡</m:t>
                    </m:r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func>
                          <m:func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+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+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𝑧</m:t>
                                </m:r>
                              </m:e>
                            </m:d>
                          </m:e>
                        </m:func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</m:d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</m:acc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func>
                          <m:func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+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𝑦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+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𝑧</m:t>
                                </m:r>
                              </m:e>
                            </m:d>
                          </m:e>
                        </m:func>
                      </m:e>
                    </m:d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e>
                    </m:acc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+</m:t>
                        </m:r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p>
                        </m:sSup>
                      </m:e>
                    </m:d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</a:t>
                </a: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:endParaRPr lang="it-IT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443" t="-843" r="-236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226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92500" lnSpcReduction="100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flusso del rotore attraverso la superficie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</m:t>
                    </m:r>
                    <m:r>
                      <a:rPr lang="it-IT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≔</m:t>
                    </m:r>
                    <m:d>
                      <m:dPr>
                        <m:begChr m:val="{"/>
                        <m:endChr m:val="}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 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=4, 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(usare il teorema di Stokes). 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Teorema di Stokes: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ctrlPr>
                            <a:rPr 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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it-IT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𝑑𝑠</m:t>
                          </m:r>
                        </m:e>
                      </m:nary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nary>
                        <m:naryPr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it-IT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Dove </a:t>
                </a:r>
                <a:r>
                  <a:rPr lang="it-IT" sz="40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 </a:t>
                </a: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è</a:t>
                </a:r>
                <a:r>
                  <a:rPr lang="it-IT" sz="40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il bordo di </a:t>
                </a:r>
                <a:r>
                  <a:rPr lang="it-IT" sz="40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</a:t>
                </a: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 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La superficie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</m:t>
                    </m:r>
                    <m:r>
                      <a:rPr lang="it-IT" sz="28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≔</m:t>
                    </m:r>
                    <m:d>
                      <m:dPr>
                        <m:begChr m:val="{"/>
                        <m:endChr m:val="}"/>
                        <m:ctrlP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 </m:t>
                        </m:r>
                        <m:sSup>
                          <m:sSupPr>
                            <m:ctrlP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it-IT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=4, </m:t>
                        </m:r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it-IT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≥0</m:t>
                        </m:r>
                      </m:e>
                    </m:d>
                  </m:oMath>
                </a14:m>
                <a:r>
                  <a:rPr lang="it-IT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Ha per bordo la circonferenza </a:t>
                </a:r>
                <a:r>
                  <a:rPr lang="it-IT" sz="28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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 di equazioni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=4</m:t>
                              </m:r>
                            </m:e>
                          </m:mr>
                          <m:m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t-IT" sz="28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959" t="-112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660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lnSpcReduction="100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flusso del rotore attraverso la superficie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</m:t>
                    </m:r>
                    <m:r>
                      <a:rPr lang="it-IT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≔</m:t>
                    </m:r>
                    <m:d>
                      <m:dPr>
                        <m:begChr m:val="{"/>
                        <m:endChr m:val="}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 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=4, 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(usare il teorema di Stokes). </a:t>
                </a: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La circonferenza </a:t>
                </a:r>
                <a:r>
                  <a:rPr lang="it-IT" sz="28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</a:t>
                </a: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 di equazioni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=4</m:t>
                              </m:r>
                            </m:e>
                          </m:mr>
                          <m:m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ha centro l’origine e raggio 2. Un sistema di equazioni parametriche è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=2</m:t>
                              </m:r>
                              <m:func>
                                <m:func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it-IT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=2</m:t>
                              </m:r>
                              <m:func>
                                <m:funcPr>
                                  <m:ctrlP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con 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it-IT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>
                          <a:rPr lang="it-IT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it-IT" sz="28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Pertanto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,2</m:t>
                        </m:r>
                        <m:func>
                          <m:func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endParaRPr lang="it-IT" sz="28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e>
                          </m:func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it-IT" sz="28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d>
                        <m:dPr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d>
                            <m:d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0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0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d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0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unc>
                            <m:func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it-IT" sz="20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c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it-IT" sz="20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os</m:t>
                                      </m:r>
                                    </m:fName>
                                    <m:e>
                                      <m: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𝑡</m:t>
                                      </m:r>
                                    </m:e>
                                  </m:func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0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it-IT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</m:e>
                      </m:acc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==</m:t>
                      </m:r>
                      <m:d>
                        <m:d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d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unc>
                            <m:func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c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os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𝑡</m:t>
                                      </m:r>
                                    </m:e>
                                  </m:func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func>
                        </m:e>
                      </m:d>
                      <m:r>
                        <a:rPr lang="it-IT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∙</m:t>
                      </m:r>
                      <m:d>
                        <m:d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e>
                          </m:func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148" t="-1311" r="-191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154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flusso del rotore attraverso la superficie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</m:t>
                    </m:r>
                    <m:r>
                      <a:rPr lang="it-IT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≔</m:t>
                    </m:r>
                    <m:d>
                      <m:dPr>
                        <m:begChr m:val="{"/>
                        <m:endChr m:val="}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 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=4, 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(usare il teorema di Stokes). </a:t>
                </a:r>
              </a:p>
              <a:p>
                <a:pPr marL="114300" indent="0">
                  <a:buNone/>
                </a:pPr>
                <a:endParaRPr lang="it-IT" sz="20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</m:e>
                      </m:acc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==</m:t>
                      </m:r>
                      <m:d>
                        <m:d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d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unc>
                            <m:func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  <m:brk m:alnAt="7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c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os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𝑡</m:t>
                                      </m:r>
                                    </m:e>
                                  </m:func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</m:func>
                        </m:e>
                      </m:d>
                      <m:r>
                        <a:rPr lang="it-IT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∙</m:t>
                      </m:r>
                      <m:d>
                        <m:d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</m:e>
                          </m:func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d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it-I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  <m:r>
                        <a:rPr lang="it-I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  <m:sSup>
                        <m:sSup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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nary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nary>
                        <m:nary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nary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=16</m:t>
                      </m:r>
                      <m:nary>
                        <m:nary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it-IT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endParaRPr lang="it-IT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749" r="-191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0818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85000" lnSpcReduction="100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flusso del rotore attraverso la superficie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</m:t>
                    </m:r>
                    <m:r>
                      <a:rPr lang="it-IT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≔</m:t>
                    </m:r>
                    <m:d>
                      <m:dPr>
                        <m:begChr m:val="{"/>
                        <m:endChr m:val="}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 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=4, 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(usare il teorema di Stokes). </a:t>
                </a:r>
              </a:p>
              <a:p>
                <a:pPr marL="114300" indent="0">
                  <a:buNone/>
                </a:pPr>
                <a:r>
                  <a:rPr lang="it-IT" sz="20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per parti l’integrale indefinito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  <m:d>
                                <m:dPr>
                                  <m:ctrlPr>
                                    <a:rPr lang="it-IT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it-IT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it-IT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t-IT" alt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𝑓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24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func>
                            <m:r>
                              <a:rPr 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                     </m:t>
                            </m:r>
                            <m:sSup>
                              <m:sSupPr>
                                <m:ctrlP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brk m:alnAt="7"/>
                                  </m:rP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m:rPr>
                                <m:brk m:alnAt="7"/>
                              </m:r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r>
                              <a:rPr lang="it-IT" alt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it-IT" altLang="it-IT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  <m:brk m:alnAt="7"/>
                                  </m:rPr>
                                  <a:rPr lang="it-IT" altLang="it-IT" sz="240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it-IT" altLang="it-IT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𝑡</m:t>
                                </m:r>
                              </m:e>
                            </m:func>
                          </m:e>
                        </m:mr>
                        <m:mr>
                          <m:e>
                            <m:sSup>
                              <m:sSupPr>
                                <m:ctrlP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it-IT" alt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it-IT" altLang="it-IT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altLang="it-IT" sz="240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it-IT" altLang="it-IT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𝑡</m:t>
                                </m:r>
                              </m:e>
                            </m:func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         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𝑔</m:t>
                            </m:r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it-IT" altLang="it-IT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altLang="it-IT" sz="240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it-IT" altLang="it-IT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𝑡</m:t>
                                </m:r>
                              </m:e>
                            </m:func>
                          </m:e>
                        </m:mr>
                      </m:m>
                    </m:oMath>
                  </m:oMathPara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La formula di integrazione per parti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𝑓𝑔</m:t>
                        </m:r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′</m:t>
                        </m:r>
                      </m:e>
                    </m:nary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=</m:t>
                    </m:r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𝑓𝑔</m:t>
                    </m:r>
                    <m:r>
                      <a:rPr lang="it-IT" alt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sSupPr>
                          <m:e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𝑓</m:t>
                            </m:r>
                          </m:e>
                          <m:sup>
                            <m:r>
                              <a:rPr lang="it-IT" alt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it-IT" alt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𝑔</m:t>
                        </m:r>
                      </m:e>
                    </m:nary>
                  </m:oMath>
                </a14:m>
                <a:endParaRPr lang="it-IT" altLang="it-IT" sz="24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40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func>
                        <m:funcPr>
                          <m:ctrlPr>
                            <a:rPr lang="it-IT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40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it-IT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4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 i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func>
                        <m:func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4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it-IT" sz="2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func>
                        <m:func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func>
                        <m:func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it-IT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it-IT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  <m:func>
                      <m:func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func>
                  </m:oMath>
                </a14:m>
                <a:r>
                  <a:rPr lang="it-IT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func>
                          <m:funcPr>
                            <m:ctrlPr>
                              <a:rPr 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</m:num>
                      <m:den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endParaRPr lang="it-IT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805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3218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flusso del rotore attraverso la superficie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</m:t>
                    </m:r>
                    <m:r>
                      <a:rPr lang="it-IT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≔</m:t>
                    </m:r>
                    <m:d>
                      <m:dPr>
                        <m:begChr m:val="{"/>
                        <m:endChr m:val="}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 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=4, 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≥0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(usare il teorema di Stokes).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∬"/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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acc>
                            <m:accPr>
                              <m:chr m:val="⃗"/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nary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</m:t>
                      </m:r>
                      <m:nary>
                        <m:naryPr>
                          <m:ctrl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it-IT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nary>
                      <m:r>
                        <a:rPr lang="it-IT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4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</m:t>
                      </m:r>
                      <m:nary>
                        <m:naryPr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sSup>
                            <m:sSup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0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=16</m:t>
                      </m:r>
                      <m:sSubSup>
                        <m:sSubSupPr>
                          <m:ctrlP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func>
                                    <m:funcPr>
                                      <m:ctrlP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0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  <m:func>
                                    <m:funcPr>
                                      <m:ctrlP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20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</m:sSubSup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=16</m:t>
                      </m:r>
                      <m:r>
                        <a:rPr lang="it-IT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it-IT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r="-191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274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416</Words>
  <Application>Microsoft Office PowerPoint</Application>
  <PresentationFormat>Presentazione su schermo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Cambria Math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Tuturato di Analisi Matematica II Paolo Vasarelli</dc:title>
  <dc:creator>Stefano Innamorati</dc:creator>
  <cp:lastModifiedBy>Stefano Innamorati</cp:lastModifiedBy>
  <cp:revision>55</cp:revision>
  <dcterms:created xsi:type="dcterms:W3CDTF">2020-04-20T09:53:15Z</dcterms:created>
  <dcterms:modified xsi:type="dcterms:W3CDTF">2020-05-19T14:35:01Z</dcterms:modified>
</cp:coreProperties>
</file>