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8"/>
  </p:notesMasterIdLst>
  <p:sldIdLst>
    <p:sldId id="257" r:id="rId2"/>
    <p:sldId id="258" r:id="rId3"/>
    <p:sldId id="259" r:id="rId4"/>
    <p:sldId id="273" r:id="rId5"/>
    <p:sldId id="274" r:id="rId6"/>
    <p:sldId id="27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20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11/03/2021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3/11/2021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Tuturato</a:t>
            </a:r>
            <a:r>
              <a:rPr lang="it-IT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 di Analisi Matematica II</a:t>
            </a:r>
            <a:br>
              <a:rPr lang="it-IT" sz="2800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it-IT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Paolo </a:t>
            </a:r>
            <a:r>
              <a:rPr lang="it-IT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Vasarelli</a:t>
            </a:r>
            <a:endParaRPr lang="it-IT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85725" y="1554018"/>
                <a:ext cx="8248649" cy="5189682"/>
              </a:xfrm>
            </p:spPr>
            <p:txBody>
              <a:bodyPr>
                <a:normAutofit fontScale="92500" lnSpcReduction="10000"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Esercizio 3 (26 06 2017) Prima parte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raggio di convergenza </a:t>
                </a:r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  <a:r>
                  <a:rPr lang="it-IT" sz="32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studiare il comportamento della serie agli estremi dell’intervallo di convergenza.</a:t>
                </a:r>
              </a:p>
              <a:p>
                <a:pPr marL="571500" indent="-457200" algn="just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gli intervalli di convergenza puntuale, assoluta e totale.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la somma della serie ammette primitiva nell’intervallo di convergenza e nel caso calcolarla (termine a termine).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5" y="1554018"/>
                <a:ext cx="8248649" cy="5189682"/>
              </a:xfrm>
              <a:blipFill>
                <a:blip r:embed="rId2"/>
                <a:stretch>
                  <a:fillRect l="-296" t="-2468" r="-177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2875"/>
                <a:ext cx="8267700" cy="6638925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raggio di convergenza 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R.</a:t>
                </a:r>
                <a:endParaRPr lang="it-IT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it-IT" dirty="0"/>
              </a:p>
              <a:p>
                <a:pPr algn="ctr"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E’ una serie di potenze di centro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ctr"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p>
                          <m:sSup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alt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alt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</m:d>
                          </m:e>
                          <m:sup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</a:p>
              <a:p>
                <a:pPr algn="just"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Per calcolare il raggio di convergenza dobbiamo calcolare il limite:</a:t>
                </a:r>
              </a:p>
              <a:p>
                <a:pPr algn="ctr"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=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alt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ad>
                          <m:rad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</m:deg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alt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alt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alt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rad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</m:t>
                        </m:r>
                        <m:func>
                          <m:func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it-IT" alt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𝑛</m:t>
                                </m:r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→∞</m:t>
                                </m:r>
                              </m:lim>
                            </m:limLow>
                          </m:fName>
                          <m:e>
                            <m:rad>
                              <m:radPr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𝑛</m:t>
                                </m:r>
                              </m:deg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  <m:sup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it-IT" sz="2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it-IT" sz="28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e>
                        </m:func>
                      </m:e>
                    </m:func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≅</m:t>
                    </m:r>
                  </m:oMath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T Extra" panose="05050102010205020202" pitchFamily="18" charset="2"/>
                        </a:rPr>
                        <m:t>≅</m:t>
                      </m:r>
                      <m:func>
                        <m:funcPr>
                          <m:ctrlP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it-IT" altLang="it-IT" sz="28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𝑛</m:t>
                              </m:r>
                              <m: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rad>
                            <m:radPr>
                              <m:ctrl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it-IT" alt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𝑛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it-IT" alt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MT Extra" panose="05050102010205020202" pitchFamily="18" charset="2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MT Extra" panose="05050102010205020202" pitchFamily="18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alt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MT Extra" panose="05050102010205020202" pitchFamily="18" charset="2"/>
                                        </a:rPr>
                                        <m:t>2</m:t>
                                      </m:r>
                                    </m:e>
                                    <m:sup>
                                      <m:r>
                                        <a:rPr lang="it-IT" alt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MT Extra" panose="05050102010205020202" pitchFamily="18" charset="2"/>
                                        </a:rPr>
                                        <m:t>𝑛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it-IT" alt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MT Extra" panose="05050102010205020202" pitchFamily="18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alt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MT Extra" panose="05050102010205020202" pitchFamily="18" charset="2"/>
                                        </a:rPr>
                                        <m:t>3</m:t>
                                      </m:r>
                                    </m:e>
                                    <m:sup>
                                      <m:r>
                                        <a:rPr lang="it-IT" alt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MT Extra" panose="05050102010205020202" pitchFamily="18" charset="2"/>
                                        </a:rPr>
                                        <m:t>𝑛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rad>
                          <m:r>
                            <a:rPr lang="it-IT" alt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  <m:t>=</m:t>
                          </m:r>
                          <m:f>
                            <m:fPr>
                              <m:ctrlPr>
                                <a:rPr lang="it-IT" alt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</m:ctrlPr>
                            </m:fPr>
                            <m:num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it-IT" alt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MT Extra" panose="05050102010205020202" pitchFamily="18" charset="2"/>
                                </a:rPr>
                                <m:t>3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Pertanto il raggio di convergenza è:</a:t>
                </a:r>
              </a:p>
              <a:p>
                <a:pPr algn="ctr">
                  <a:buNone/>
                </a:pPr>
                <a:r>
                  <a:rPr lang="it-IT" altLang="it-IT" sz="28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altLang="it-IT" sz="28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Pr>
                      <m:num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3</m:t>
                        </m:r>
                      </m:num>
                      <m:den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2875"/>
                <a:ext cx="8267700" cy="6638925"/>
              </a:xfrm>
              <a:blipFill>
                <a:blip r:embed="rId2"/>
                <a:stretch>
                  <a:fillRect l="-74" t="-734" r="-147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66676" y="104776"/>
                <a:ext cx="8305800" cy="6753224"/>
              </a:xfrm>
            </p:spPr>
            <p:txBody>
              <a:bodyPr>
                <a:normAutofit fontScale="85000" lnSpcReduction="10000"/>
              </a:bodyPr>
              <a:lstStyle/>
              <a:p>
                <a:pPr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Studiare il comportamento della serie agli estremi dell’intervallo di convergenza.</a:t>
                </a:r>
              </a:p>
              <a:p>
                <a:pPr algn="just">
                  <a:buNone/>
                </a:pPr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Studiamo il comportamento della serie agli estremi dell’intervallo. Sostituiamo nella serie</a:t>
                </a:r>
              </a:p>
              <a:p>
                <a:pPr algn="just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e>
                          <m:sup>
                            <m:r>
                              <a:rPr lang="it-IT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al posto di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altLang="it-IT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</m:oMath>
                </a14:m>
                <a:r>
                  <a:rPr lang="it-IT" altLang="it-IT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it-IT" alt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</m:t>
                    </m:r>
                    <m:r>
                      <a:rPr lang="it-IT" alt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1−</m:t>
                    </m:r>
                    <m:f>
                      <m:fPr>
                        <m:ctrlPr>
                          <a:rPr lang="it-IT" alt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num>
                      <m:den>
                        <m:r>
                          <a:rPr lang="it-IT" alt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it-IT" altLang="it-IT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=−</m:t>
                    </m:r>
                    <m:f>
                      <m:fPr>
                        <m:ctrlPr>
                          <a:rPr lang="it-IT" alt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num>
                      <m:den>
                        <m:r>
                          <a:rPr lang="it-IT" altLang="it-IT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 e  </a:t>
                </a:r>
                <a14:m>
                  <m:oMath xmlns:m="http://schemas.openxmlformats.org/officeDocument/2006/math">
                    <m:r>
                      <a:rPr lang="it-IT" alt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−1+</m:t>
                    </m:r>
                    <m:f>
                      <m:fPr>
                        <m:ctrlP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num>
                      <m:den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  <m:r>
                      <a:rPr lang="it-IT" alt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it-IT" sz="2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</a:t>
                </a:r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r>
                      <a:rPr lang="it-IT" altLang="it-IT" sz="2800" b="0" i="1" dirty="0" smtClean="0">
                        <a:latin typeface="+mj-lt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it-IT" altLang="it-IT" sz="2800" b="0" i="1" dirty="0" smtClean="0">
                        <a:latin typeface="+mj-lt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=−</m:t>
                    </m:r>
                    <m:f>
                      <m:fPr>
                        <m:ctrlPr>
                          <a:rPr lang="it-IT" altLang="it-IT" sz="2800" b="0" i="1" dirty="0" smtClean="0">
                            <a:latin typeface="+mj-lt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2800" b="0" i="1" dirty="0" smtClean="0">
                            <a:latin typeface="+mj-lt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num>
                      <m:den>
                        <m:r>
                          <a:rPr lang="it-IT" altLang="it-IT" sz="2800" b="0" i="1" dirty="0" smtClean="0">
                            <a:latin typeface="+mj-lt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sz="2800" dirty="0">
                    <a:latin typeface="+mj-lt"/>
                  </a:rPr>
                  <a:t>  </a:t>
                </a:r>
                <a:r>
                  <a:rPr lang="it-IT" sz="2800" dirty="0">
                    <a:latin typeface="+mj-lt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800" i="1">
                                        <a:latin typeface="+mj-lt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800" i="1">
                                        <a:latin typeface="+mj-lt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altLang="it-IT" sz="2800" i="1" dirty="0">
                                    <a:latin typeface="+mj-lt"/>
                                    <a:ea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t-IT" altLang="it-IT" sz="2800" i="1" dirty="0">
                                        <a:latin typeface="+mj-lt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altLang="it-IT" sz="2800" i="1" dirty="0">
                                        <a:latin typeface="+mj-lt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it-IT" altLang="it-IT" sz="2800" i="1" dirty="0">
                                        <a:latin typeface="+mj-lt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it-IT" sz="2800" b="0" i="1" smtClean="0">
                        <a:latin typeface="+mj-lt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</m:sSup>
                            <m: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800" i="1">
                                        <a:latin typeface="+mj-lt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800" i="1">
                                        <a:latin typeface="+mj-lt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 smtClean="0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it-IT" altLang="it-IT" sz="2800" i="1" dirty="0">
                                        <a:latin typeface="+mj-lt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altLang="it-IT" sz="2800" i="1" dirty="0">
                                        <a:latin typeface="+mj-lt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it-IT" altLang="it-IT" sz="2800" i="1" dirty="0">
                                        <a:latin typeface="+mj-lt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it-IT" sz="2800" b="0" i="1" smtClean="0">
                        <a:latin typeface="+mj-lt"/>
                        <a:ea typeface="Cambria Math" panose="02040503050406030204" pitchFamily="18" charset="0"/>
                      </a:rPr>
                      <m:t>≈</m:t>
                    </m:r>
                    <m:nary>
                      <m:naryPr>
                        <m:chr m:val="∑"/>
                        <m:ctrlP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it-IT" sz="2800" i="1">
                            <a:latin typeface="+mj-lt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+mj-lt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it-IT" altLang="it-IT" sz="2800" i="1" dirty="0">
                                        <a:latin typeface="+mj-lt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altLang="it-IT" sz="2800" i="1" dirty="0">
                                        <a:latin typeface="+mj-lt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it-IT" altLang="it-IT" sz="2800" b="0" i="1" dirty="0" smtClean="0">
                                        <a:latin typeface="+mj-lt"/>
                                        <a:ea typeface="Cambria Math" panose="02040503050406030204" pitchFamily="18" charset="0"/>
                                        <a:sym typeface="Symbol" panose="05050102010706020507" pitchFamily="18" charset="2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+mj-lt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sz="2800" dirty="0">
                    <a:latin typeface="+mj-lt"/>
                  </a:rPr>
                  <a:t>diverge è la serie geometrica di ragione </a:t>
                </a:r>
                <a:r>
                  <a:rPr lang="it-IT" sz="2800" i="1" dirty="0">
                    <a:latin typeface="+mj-lt"/>
                  </a:rPr>
                  <a:t>q</a:t>
                </a:r>
                <a:r>
                  <a:rPr lang="it-IT" sz="2800" dirty="0">
                    <a:latin typeface="+mj-lt"/>
                    <a:sym typeface="Symbol" panose="05050102010706020507" pitchFamily="18" charset="2"/>
                  </a:rPr>
                  <a:t></a:t>
                </a:r>
                <a:r>
                  <a:rPr lang="it-IT" altLang="it-IT" sz="2800" dirty="0">
                    <a:latin typeface="+mj-lt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800" i="1" dirty="0">
                            <a:latin typeface="+mj-lt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2800" i="1" dirty="0">
                            <a:latin typeface="+mj-lt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5</m:t>
                        </m:r>
                      </m:num>
                      <m:den>
                        <m:r>
                          <a:rPr lang="it-IT" altLang="it-IT" sz="2800" i="1" dirty="0">
                            <a:latin typeface="+mj-lt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den>
                    </m:f>
                    <m:r>
                      <a:rPr lang="it-IT" altLang="it-IT" sz="2800" i="1" dirty="0">
                        <a:latin typeface="+mj-lt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</m:oMath>
                </a14:m>
                <a:r>
                  <a:rPr lang="it-IT" sz="2800" dirty="0">
                    <a:latin typeface="+mj-lt"/>
                    <a:sym typeface="Symbol" panose="05050102010706020507" pitchFamily="18" charset="2"/>
                  </a:rPr>
                  <a:t>1</a:t>
                </a:r>
                <a:r>
                  <a:rPr lang="it-IT" sz="2800" dirty="0">
                    <a:latin typeface="+mj-lt"/>
                  </a:rPr>
                  <a:t>.</a:t>
                </a:r>
              </a:p>
              <a:p>
                <a:pPr marL="114300" indent="0" algn="just"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r>
                      <a:rPr lang="it-IT" alt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it-IT" alt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it-IT" alt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la serie è </a:t>
                </a: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sz="28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it-IT" sz="2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e>
                      </m:nary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t-IT" sz="28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converge perché assolutamente convergente. </a:t>
                </a: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76" y="104776"/>
                <a:ext cx="8305800" cy="6753224"/>
              </a:xfrm>
              <a:blipFill>
                <a:blip r:embed="rId2"/>
                <a:stretch>
                  <a:fillRect t="-903" r="-110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293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61926"/>
                <a:ext cx="8248650" cy="6600824"/>
              </a:xfrm>
            </p:spPr>
            <p:txBody>
              <a:bodyPr>
                <a:noAutofit/>
              </a:bodyPr>
              <a:lstStyle/>
              <a:p>
                <a:pPr marL="114300" indent="0" algn="just">
                  <a:buNone/>
                </a:pPr>
                <a:r>
                  <a:rPr lang="it-IT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gli intervalli di convergenza puntuale, assoluta e totale.</a:t>
                </a:r>
              </a:p>
              <a:p>
                <a:pPr algn="just">
                  <a:lnSpc>
                    <a:spcPct val="90000"/>
                  </a:lnSpc>
                  <a:buNone/>
                </a:pPr>
                <a:endParaRPr lang="it-IT" alt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90000"/>
                  </a:lnSpc>
                  <a:buNone/>
                </a:pPr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converge puntualmente nell’intervallo </a:t>
                </a:r>
                <a14:m>
                  <m:oMath xmlns:m="http://schemas.openxmlformats.org/officeDocument/2006/math">
                    <m:d>
                      <m:dPr>
                        <m:begChr m:val="]"/>
                        <m:endChr m:val="]"/>
                        <m:ctrlPr>
                          <a:rPr lang="it-IT" alt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</m:num>
                          <m:den>
                            <m: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algn="just">
                  <a:lnSpc>
                    <a:spcPct val="90000"/>
                  </a:lnSpc>
                  <a:buNone/>
                </a:pPr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converge assolutamente   nell’intervallo </a:t>
                </a:r>
                <a14:m>
                  <m:oMath xmlns:m="http://schemas.openxmlformats.org/officeDocument/2006/math">
                    <m:d>
                      <m:dPr>
                        <m:begChr m:val="]"/>
                        <m:endChr m:val="["/>
                        <m:ctrlPr>
                          <a:rPr lang="it-IT" alt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</m:num>
                          <m:den>
                            <m: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altLang="it-IT" sz="36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>
                  <a:lnSpc>
                    <a:spcPct val="90000"/>
                  </a:lnSpc>
                  <a:buNone/>
                </a:pPr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serie converge totalmente in </a:t>
                </a:r>
              </a:p>
              <a:p>
                <a:pPr algn="just">
                  <a:lnSpc>
                    <a:spcPct val="90000"/>
                  </a:lnSpc>
                  <a:buNone/>
                </a:pPr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[1, 1+] con (0,</a:t>
                </a:r>
                <a:r>
                  <a:rPr lang="it-IT" altLang="it-IT" sz="36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num>
                      <m:den>
                        <m:r>
                          <a:rPr lang="it-IT" altLang="it-IT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).</a:t>
                </a:r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61926"/>
                <a:ext cx="8248650" cy="6600824"/>
              </a:xfrm>
              <a:blipFill>
                <a:blip r:embed="rId2"/>
                <a:stretch>
                  <a:fillRect l="-813" t="-1479" r="-229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530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1" y="123826"/>
                <a:ext cx="8229600" cy="6734174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90000"/>
                  </a:lnSpc>
                  <a:buNone/>
                </a:pPr>
                <a:r>
                  <a:rPr lang="it-IT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la somma della serie ammette primitiva nell’intervallo di convergenza e nel caso calcolarla (termine a termine). </a:t>
                </a:r>
              </a:p>
              <a:p>
                <a:pPr algn="just">
                  <a:lnSpc>
                    <a:spcPct val="90000"/>
                  </a:lnSpc>
                  <a:buNone/>
                </a:pPr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ogni intervallo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alt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it-IT" alt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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altLang="it-IT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altLang="it-IT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</m:t>
                        </m:r>
                        <m:f>
                          <m:fPr>
                            <m:ctrlPr>
                              <a:rPr lang="it-IT" altLang="it-IT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it-IT" altLang="it-IT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5</m:t>
                            </m:r>
                          </m:num>
                          <m:den>
                            <m:r>
                              <a:rPr lang="it-IT" altLang="it-IT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  <m:r>
                          <a:rPr lang="it-IT" altLang="it-IT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f>
                          <m:fPr>
                            <m:ctrlPr>
                              <a:rPr lang="it-IT" altLang="it-IT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it-IT" altLang="it-IT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num>
                          <m:den>
                            <m:r>
                              <a:rPr lang="it-IT" altLang="it-IT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la somma della serie è integrabile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alt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alt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it-IT" alt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alt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e si può integrare termine a termine</a:t>
                </a:r>
              </a:p>
              <a:p>
                <a:pPr algn="just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nary>
                          <m:naryPr>
                            <m:chr m:val="∑"/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p>
                              <m:sSup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t-IT" sz="3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3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den>
                            </m:f>
                            <m:sSup>
                              <m:sSup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nary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just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1" y="123826"/>
                <a:ext cx="8229600" cy="6734174"/>
              </a:xfrm>
              <a:blipFill>
                <a:blip r:embed="rId2"/>
                <a:stretch>
                  <a:fillRect l="-889" t="-2172" r="-22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41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33351" y="123826"/>
                <a:ext cx="8229600" cy="6734174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90000"/>
                  </a:lnSpc>
                  <a:buNone/>
                </a:pPr>
                <a:r>
                  <a:rPr lang="it-IT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la somma della serie ammette primitiva nell’intervallo di convergenza e nel caso calcolarla (termine a termine). </a:t>
                </a:r>
              </a:p>
              <a:p>
                <a:pPr algn="just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nary>
                          <m:naryPr>
                            <m:chr m:val="∑"/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p>
                              <m:sSup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t-IT" sz="3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3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den>
                            </m:f>
                            <m:sSup>
                              <m:sSup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</m:nary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nary>
                  </m:oMath>
                </a14:m>
                <a:r>
                  <a:rPr lang="it-IT" alt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just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  <m:f>
                            <m:fPr>
                              <m:ctrlPr>
                                <a:rPr lang="it-IT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3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3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it-IT" sz="3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it-IT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351" y="123826"/>
                <a:ext cx="8229600" cy="6734174"/>
              </a:xfrm>
              <a:blipFill>
                <a:blip r:embed="rId2"/>
                <a:stretch>
                  <a:fillRect l="-889" t="-2172" r="-22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7756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522</TotalTime>
  <Words>322</Words>
  <Application>Microsoft Office PowerPoint</Application>
  <PresentationFormat>Presentazione su schermo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a characterization of a quadric cone</dc:title>
  <dc:creator>Elisa DeBernardinis</dc:creator>
  <cp:lastModifiedBy>Stefano Innamorati</cp:lastModifiedBy>
  <cp:revision>71</cp:revision>
  <dcterms:created xsi:type="dcterms:W3CDTF">2017-04-07T13:22:29Z</dcterms:created>
  <dcterms:modified xsi:type="dcterms:W3CDTF">2021-03-11T09:05:07Z</dcterms:modified>
</cp:coreProperties>
</file>