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6"/>
  </p:notesMasterIdLst>
  <p:sldIdLst>
    <p:sldId id="257" r:id="rId2"/>
    <p:sldId id="258" r:id="rId3"/>
    <p:sldId id="280" r:id="rId4"/>
    <p:sldId id="281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9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9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0ADB5-5AD4-0F40-A301-0E57A0BE4EF0}" type="datetimeFigureOut">
              <a:rPr lang="it-IT" smtClean="0"/>
              <a:t>02/04/2020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12EE-D5B1-CF4C-B1D1-E8439C7D5E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4/2/2020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4/2/2020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err="1"/>
              <a:t>Tuturato</a:t>
            </a:r>
            <a:r>
              <a:rPr lang="it-IT" sz="2800" dirty="0"/>
              <a:t> di Analisi Matematica II</a:t>
            </a:r>
            <a:br>
              <a:rPr lang="it-IT" sz="2800" dirty="0"/>
            </a:br>
            <a:r>
              <a:rPr lang="it-IT" sz="2800" dirty="0"/>
              <a:t>Paolo </a:t>
            </a:r>
            <a:r>
              <a:rPr lang="it-IT" sz="2800" dirty="0" err="1"/>
              <a:t>Vasarelli</a:t>
            </a:r>
            <a:endParaRPr lang="it-IT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417639"/>
                <a:ext cx="8423564" cy="5269488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3200" dirty="0">
                    <a:solidFill>
                      <a:srgbClr val="FF0000"/>
                    </a:solidFill>
                  </a:rPr>
                  <a:t>Esercizio 5 (28 06 2019) 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Data la funzione </a:t>
                </a:r>
                <a14:m>
                  <m:oMath xmlns:m="http://schemas.openxmlformats.org/officeDocument/2006/math">
                    <m:r>
                      <a:rPr lang="it-IT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it-IT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it-IT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sSup>
                              <m:sSupPr>
                                <m:ctrlPr>
                                  <a:rPr lang="it-IT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it-IT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it-IT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it-IT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t-IT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it-IT" sz="32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t-IT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it-IT" sz="32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rad>
                      </m:den>
                    </m:f>
                    <m:r>
                      <a:rPr lang="it-IT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</m:oMath>
                </a14:m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571500" indent="-457200">
                  <a:buFont typeface="+mj-lt"/>
                  <a:buAutoNum type="alphaLcPeriod"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il dominio. </a:t>
                </a:r>
              </a:p>
              <a:p>
                <a:pPr marL="571500" indent="-457200">
                  <a:buFont typeface="+mj-lt"/>
                  <a:buAutoNum type="alphaLcPeriod"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limite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it-IT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it-IT" sz="32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d>
                              <m:dPr>
                                <m:ctrlPr>
                                  <a:rPr lang="it-IT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it-IT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d>
                              <m:dPr>
                                <m:ctrlPr>
                                  <a:rPr lang="it-IT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0,0</m:t>
                                </m:r>
                              </m:e>
                            </m:d>
                          </m:lim>
                        </m:limLow>
                      </m:fName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(usare il limite notevole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it-IT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it-IT" sz="32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it-IT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t-IT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sup>
                            </m:sSup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den>
                        </m:f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e>
                    </m:func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). </a:t>
                </a:r>
              </a:p>
              <a:p>
                <a:pPr marL="571500" indent="-457200">
                  <a:buFont typeface="+mj-lt"/>
                  <a:buAutoNum type="alphaLcPeriod"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è possibile prolungare con continuità </a:t>
                </a:r>
                <a14:m>
                  <m:oMath xmlns:m="http://schemas.openxmlformats.org/officeDocument/2006/math"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su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32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it-IT" sz="320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417639"/>
                <a:ext cx="8423564" cy="5269488"/>
              </a:xfrm>
              <a:blipFill rotWithShape="0">
                <a:blip r:embed="rId2"/>
                <a:stretch>
                  <a:fillRect l="-434" t="-150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38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66255"/>
                <a:ext cx="8115300" cy="6511636"/>
              </a:xfrm>
            </p:spPr>
            <p:txBody>
              <a:bodyPr>
                <a:normAutofit/>
              </a:bodyPr>
              <a:lstStyle/>
              <a:p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Determinare il dominio.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funzione </a:t>
                </a:r>
                <a14:m>
                  <m:oMath xmlns:m="http://schemas.openxmlformats.org/officeDocument/2006/math"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sSup>
                              <m:sSupPr>
                                <m:ctrlP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sup>
                        </m:sSup>
                      </m:num>
                      <m:den>
                        <m:rad>
                          <m:radPr>
                            <m:degHide m:val="on"/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4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è definita nella regione di piano</a:t>
                </a:r>
              </a:p>
              <a:p>
                <a:pPr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alt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𝐷</m:t>
                    </m:r>
                    <m:r>
                      <a:rPr lang="it-IT" altLang="it-IT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it-IT" alt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it-IT" alt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alt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alt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altLang="it-IT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it-IT" altLang="it-IT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sSup>
                          <m:sSup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nor/>
                              </m:rPr>
                              <a:rPr lang="it-IT" sz="2800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ℝ</m:t>
                            </m:r>
                          </m:e>
                          <m:sup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:</m:t>
                        </m:r>
                        <m:d>
                          <m:dPr>
                            <m:ctrlPr>
                              <a:rPr lang="it-IT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it-IT" sz="28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</m:t>
                        </m:r>
                        <m:d>
                          <m:dPr>
                            <m:ctrlPr>
                              <a:rPr lang="it-IT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8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0,0</m:t>
                            </m:r>
                          </m:e>
                        </m:d>
                      </m:e>
                    </m:d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66255"/>
                <a:ext cx="8115300" cy="6511636"/>
              </a:xfrm>
              <a:blipFill>
                <a:blip r:embed="rId2"/>
                <a:stretch>
                  <a:fillRect l="-75" t="-749" r="-150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233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85724" y="166255"/>
                <a:ext cx="8291657" cy="6511636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limite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d>
                              <m:d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d>
                              <m:d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0,0</m:t>
                                </m:r>
                              </m:e>
                            </m:d>
                          </m:lim>
                        </m:limLow>
                      </m:fName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</m:e>
                    </m:func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, (usare il limite notevole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→0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it-IT" sz="2400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𝑧</m:t>
                                </m:r>
                              </m:sup>
                            </m:sSup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𝑧</m:t>
                            </m:r>
                          </m:den>
                        </m:f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=1</m:t>
                        </m:r>
                      </m:e>
                    </m:func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). </a:t>
                </a:r>
                <a:endParaRPr lang="it-IT" sz="2400" dirty="0">
                  <a:solidFill>
                    <a:srgbClr val="FF0000"/>
                  </a:solidFill>
                </a:endParaRPr>
              </a:p>
              <a:p>
                <a:pPr algn="ctr">
                  <a:lnSpc>
                    <a:spcPct val="110000"/>
                  </a:lnSpc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it-IT" sz="28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d>
                              <m:dPr>
                                <m:ctrlPr>
                                  <a:rPr lang="it-IT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d>
                              <m:dPr>
                                <m:ctrlPr>
                                  <a:rPr lang="it-IT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0,0</m:t>
                                </m:r>
                              </m:e>
                            </m:d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1−</m:t>
                            </m:r>
                            <m:sSup>
                              <m:sSupPr>
                                <m:ctrlP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  <m:sSup>
                                  <m:sSupPr>
                                    <m:ctrlP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sup>
                            </m:sSup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sSup>
                                  <m:sSupPr>
                                    <m:ctrlP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  <m: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4</m:t>
                                    </m:r>
                                  </m:sup>
                                </m:sSup>
                              </m:e>
                            </m:rad>
                          </m:den>
                        </m:f>
                      </m:e>
                    </m:func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it-IT" sz="2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  <m:func>
                                        <m:funcPr>
                                          <m:ctrlPr>
                                            <a:rPr lang="it-IT" sz="28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2800" i="0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it-IT" sz="28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  <m:r>
                                        <a:rPr lang="it-IT" sz="28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it-IT" sz="28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unc>
                                            <m:funcPr>
                                              <m:ctrlPr>
                                                <a:rPr lang="it-IT" sz="2800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2800" i="0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2800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it-IT" sz="28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unc>
                                            <m:funcPr>
                                              <m:ctrlPr>
                                                <a:rPr lang="it-IT" sz="2800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2800" i="0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2800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it-IT" sz="28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unc>
                                            <m:funcPr>
                                              <m:ctrlPr>
                                                <a:rPr lang="it-IT" sz="2800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2800" i="0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2800" i="1" dirty="0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  <m:func>
                                        <m:func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2800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unc>
                                            <m:funcPr>
                                              <m:ctrlPr>
                                                <a:rPr lang="it-IT" sz="28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2800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28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sup>
                              </m:sSup>
                              <m:r>
                                <a:rPr lang="it-IT" sz="280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unc>
                                            <m:funcPr>
                                              <m:ctrlPr>
                                                <a:rPr lang="it-IT" sz="28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2800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28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r>
                                    <a:rPr lang="it-IT" sz="280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t-IT" sz="28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it-IT" sz="28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unc>
                                            <m:funcPr>
                                              <m:ctrlPr>
                                                <a:rPr lang="it-IT" sz="28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2800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sin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28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it-IT" sz="2800" b="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sup>
                              </m:s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unc>
                                            <m:funcPr>
                                              <m:ctrlPr>
                                                <a:rPr lang="it-IT" sz="28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2800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28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10000"/>
                  </a:lnSpc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sup>
                              </m:s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  <m:r>
                        <a:rPr lang="it-IT" sz="28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2800" i="1" dirty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func>
                                            <m:funcPr>
                                              <m:ctrlPr>
                                                <a:rPr lang="it-IT" sz="28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uncPr>
                                            <m:fName>
                                              <m:r>
                                                <m:rPr>
                                                  <m:sty m:val="p"/>
                                                </m:rPr>
                                                <a:rPr lang="it-IT" sz="2800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cos</m:t>
                                              </m:r>
                                            </m:fName>
                                            <m:e>
                                              <m:r>
                                                <a:rPr lang="it-IT" sz="2800" i="1" dirty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𝜗</m:t>
                                              </m:r>
                                            </m:e>
                                          </m:func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4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 dirty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sSup>
                                    <m:sSupPr>
                                      <m:ctrlP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it-IT" sz="2800" i="1" dirty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p>
                                </m:sup>
                              </m:sSup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sz="280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it-IT" sz="28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d>
                        <m:dPr>
                          <m:begChr m:val="|"/>
                          <m:endChr m:val="|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i="1" dirty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sz="280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800" i="1" dirty="0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unc>
                                        <m:funcPr>
                                          <m:ctrlPr>
                                            <a:rPr lang="it-IT" sz="28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2800" i="0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cos</m:t>
                                          </m:r>
                                        </m:fName>
                                        <m:e>
                                          <m:r>
                                            <a:rPr lang="it-IT" sz="2800" i="1" dirty="0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𝜗</m:t>
                                          </m:r>
                                        </m:e>
                                      </m:func>
                                    </m:e>
                                  </m:d>
                                </m:e>
                                <m:sup>
                                  <m:r>
                                    <a:rPr lang="it-IT" sz="2800" b="0" i="1" dirty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2800" b="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1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begChr m:val="|"/>
                        <m:endChr m:val="|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sSup>
                                  <m:sSupPr>
                                    <m:ctrlP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𝜌</m:t>
                                    </m:r>
                                  </m:e>
                                  <m:sup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sup>
                            </m:sSup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</m:e>
                              <m:sup>
                                <m:r>
                                  <a:rPr lang="it-IT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d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it-IT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num>
                      <m:den>
                        <m:sSup>
                          <m:sSupPr>
                            <m:ctrlP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 dirty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unc>
                                  <m:funcPr>
                                    <m:ctrlP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2800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𝜗</m:t>
                                    </m:r>
                                  </m:e>
                                </m:func>
                              </m:e>
                            </m:d>
                          </m:e>
                          <m:sup>
                            <m:r>
                              <a:rPr lang="it-IT" sz="28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it-IT" sz="28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1∙0   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𝑝𝑒𝑟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it-IT" sz="28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→0</m:t>
                    </m:r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.</a:t>
                </a:r>
              </a:p>
              <a:p>
                <a:pPr algn="ctr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5724" y="166255"/>
                <a:ext cx="8291657" cy="6511636"/>
              </a:xfrm>
              <a:blipFill>
                <a:blip r:embed="rId2"/>
                <a:stretch>
                  <a:fillRect t="-1779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648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/>
              </a:bodyPr>
              <a:lstStyle/>
              <a:p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Dire se è possibile prolungare con continuità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su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it-IT" sz="2400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ℝ</m:t>
                        </m:r>
                      </m:e>
                      <m:sup>
                        <m:r>
                          <a:rPr lang="it-IT" sz="2400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it-IT" sz="2400" dirty="0">
                  <a:solidFill>
                    <a:srgbClr val="FF0000"/>
                  </a:solidFill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Sì, è possibile, in questo modo: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it-IT" sz="2800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it-IT" sz="28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it-IT" sz="280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280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it-IT" sz="2800" i="1" dirty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1−</m:t>
                                    </m:r>
                                    <m:sSup>
                                      <m:sSupPr>
                                        <m:ctrlPr>
                                          <a:rPr lang="it-IT" sz="2800" i="1" dirty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sz="2800" i="1" dirty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it-IT" sz="2800" i="1" dirty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  <m:sSup>
                                          <m:sSupPr>
                                            <m:ctrlPr>
                                              <a:rPr lang="it-IT" sz="2800" i="1" dirty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it-IT" sz="2800" i="1" dirty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p>
                                            <m:r>
                                              <a:rPr lang="it-IT" sz="2800" i="1" dirty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</m:sup>
                                    </m:sSup>
                                  </m:num>
                                  <m:den>
                                    <m:rad>
                                      <m:radPr>
                                        <m:degHide m:val="on"/>
                                        <m:ctrlPr>
                                          <a:rPr lang="it-IT" sz="2800" i="1" dirty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sSup>
                                          <m:sSupPr>
                                            <m:ctrlPr>
                                              <a:rPr lang="it-IT" sz="2800" i="1" dirty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it-IT" sz="2800" i="1" dirty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𝑥</m:t>
                                            </m:r>
                                          </m:e>
                                          <m:sup>
                                            <m:r>
                                              <a:rPr lang="it-IT" sz="2800" i="1" dirty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  <m:r>
                                          <a:rPr lang="it-IT" sz="2800" i="1" dirty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p>
                                          <m:sSupPr>
                                            <m:ctrlPr>
                                              <a:rPr lang="it-IT" sz="2800" i="1" dirty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it-IT" sz="2800" i="1" dirty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p>
                                            <m:r>
                                              <a:rPr lang="it-IT" sz="2800" i="1" dirty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4</m:t>
                                            </m:r>
                                          </m:sup>
                                        </m:sSup>
                                      </m:e>
                                    </m:rad>
                                  </m:den>
                                </m:f>
                                <m:r>
                                  <a:rPr lang="it-IT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    </m:t>
                                </m:r>
                                <m:r>
                                  <a:rPr lang="it-IT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𝑠𝑒</m:t>
                                </m:r>
                                <m:r>
                                  <a:rPr lang="it-IT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it-IT" sz="28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28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28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it-IT" sz="28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it-IT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≠</m:t>
                                </m:r>
                                <m:d>
                                  <m:dPr>
                                    <m:ctrlPr>
                                      <a:rPr lang="it-IT" sz="28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28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0,0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it-IT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0                      </m:t>
                                </m:r>
                                <m:r>
                                  <a:rPr lang="it-IT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𝑠𝑒</m:t>
                                </m:r>
                                <m:r>
                                  <a:rPr lang="it-IT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it-IT" sz="28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28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it-IT" sz="28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,</m:t>
                                    </m:r>
                                    <m:r>
                                      <a:rPr lang="it-IT" sz="28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d>
                                <m:r>
                                  <a:rPr lang="it-IT" sz="2800" b="0" i="1" dirty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it-IT" sz="28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2800" b="0" i="1" dirty="0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0,0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it-IT" alt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20000"/>
                  </a:lnSpc>
                  <a:buNone/>
                </a:pPr>
                <a:endParaRPr lang="it-IT" altLang="it-IT" sz="26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>
                <a:blip r:embed="rId2"/>
                <a:stretch>
                  <a:fillRect l="-73" t="-93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5586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Adiacenza.thmx</Template>
  <TotalTime>763</TotalTime>
  <Words>135</Words>
  <Application>Microsoft Office PowerPoint</Application>
  <PresentationFormat>Presentazione su schermo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9" baseType="lpstr">
      <vt:lpstr>Arial</vt:lpstr>
      <vt:lpstr>Calibri</vt:lpstr>
      <vt:lpstr>Cambria</vt:lpstr>
      <vt:lpstr>Cambria Math</vt:lpstr>
      <vt:lpstr>Adjacency</vt:lpstr>
      <vt:lpstr>Tuturato di Analisi Matematica II Paolo Vasarelli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note on a characterization of a quadric cone</dc:title>
  <dc:creator>Elisa DeBernardinis</dc:creator>
  <cp:lastModifiedBy>Stefano Innamorati</cp:lastModifiedBy>
  <cp:revision>100</cp:revision>
  <dcterms:created xsi:type="dcterms:W3CDTF">2017-04-07T13:22:29Z</dcterms:created>
  <dcterms:modified xsi:type="dcterms:W3CDTF">2020-04-02T09:44:15Z</dcterms:modified>
</cp:coreProperties>
</file>