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0" r:id="rId1"/>
  </p:sldMasterIdLst>
  <p:notesMasterIdLst>
    <p:notesMasterId r:id="rId15"/>
  </p:notesMasterIdLst>
  <p:sldIdLst>
    <p:sldId id="257" r:id="rId2"/>
    <p:sldId id="295" r:id="rId3"/>
    <p:sldId id="281" r:id="rId4"/>
    <p:sldId id="292" r:id="rId5"/>
    <p:sldId id="297" r:id="rId6"/>
    <p:sldId id="299" r:id="rId7"/>
    <p:sldId id="298" r:id="rId8"/>
    <p:sldId id="301" r:id="rId9"/>
    <p:sldId id="302" r:id="rId10"/>
    <p:sldId id="282" r:id="rId11"/>
    <p:sldId id="294" r:id="rId12"/>
    <p:sldId id="288" r:id="rId13"/>
    <p:sldId id="300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29" autoAdjust="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192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C0ADB5-5AD4-0F40-A301-0E57A0BE4EF0}" type="datetimeFigureOut">
              <a:rPr lang="it-IT" smtClean="0"/>
              <a:t>24/04/2020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1912EE-D5B1-CF4C-B1D1-E8439C7D5E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1327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466F-BDA4-4F18-9C7B-FF0A9A1B0E80}" type="datetime1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4290-6522-4139-852E-05BD9E7F0D2E}" type="datetime1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55F9-81EA-47C5-8059-9E5C2B437C70}" type="datetime1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607B-A47E-422C-9BEF-122CCDB7C526}" type="datetime1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A7CB-BEE6-4F99-898E-913F06E8E125}" type="datetime1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300C-6FC5-4FC3-AF1A-075E4F50620D}" type="datetime1">
              <a:rPr lang="en-US" smtClean="0"/>
              <a:pPr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D295D-4A77-4DEB-B04C-9F4282A8BC04}" type="datetime1">
              <a:rPr lang="en-US" smtClean="0"/>
              <a:pPr/>
              <a:t>4/24/2020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8685-4D0C-42D5-8013-B5904CD1FCBC}" type="datetime1">
              <a:rPr lang="en-US" smtClean="0"/>
              <a:pPr/>
              <a:t>4/24/2020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26C0-9885-4BA9-BBFA-A52CBFEBB775}" type="datetime1">
              <a:rPr lang="en-US" smtClean="0"/>
              <a:pPr/>
              <a:t>4/24/2020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1B38-C5EB-4D66-9137-0AFE9CDEDE8F}" type="datetime1">
              <a:rPr lang="en-US" smtClean="0"/>
              <a:pPr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613C-1AD7-49D3-885D-F654C5CDBAA6}" type="datetime1">
              <a:rPr lang="en-US" smtClean="0"/>
              <a:pPr/>
              <a:t>4/24/2020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E2D2B3B-882E-40F3-A32F-6DD516915044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27B613C-1AD7-49D3-885D-F654C5CDBAA6}" type="datetime1">
              <a:rPr lang="en-US" smtClean="0"/>
              <a:pPr/>
              <a:t>4/24/2020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1" r:id="rId1"/>
    <p:sldLayoutId id="2147483952" r:id="rId2"/>
    <p:sldLayoutId id="2147483953" r:id="rId3"/>
    <p:sldLayoutId id="2147483954" r:id="rId4"/>
    <p:sldLayoutId id="2147483955" r:id="rId5"/>
    <p:sldLayoutId id="2147483956" r:id="rId6"/>
    <p:sldLayoutId id="2147483957" r:id="rId7"/>
    <p:sldLayoutId id="2147483958" r:id="rId8"/>
    <p:sldLayoutId id="2147483959" r:id="rId9"/>
    <p:sldLayoutId id="2147483960" r:id="rId10"/>
    <p:sldLayoutId id="214748396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2800" dirty="0" err="1"/>
              <a:t>Tuturato</a:t>
            </a:r>
            <a:r>
              <a:rPr lang="it-IT" sz="2800" dirty="0"/>
              <a:t> di Analisi Matematica II</a:t>
            </a:r>
            <a:br>
              <a:rPr lang="it-IT" sz="2800" dirty="0"/>
            </a:br>
            <a:r>
              <a:rPr lang="it-IT" sz="2800" dirty="0"/>
              <a:t>Paolo </a:t>
            </a:r>
            <a:r>
              <a:rPr lang="it-IT" sz="2800" dirty="0" err="1"/>
              <a:t>Vasarelli</a:t>
            </a:r>
            <a:endParaRPr lang="it-IT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egnaposto contenuto 2"/>
              <p:cNvSpPr>
                <a:spLocks noGrp="1"/>
              </p:cNvSpPr>
              <p:nvPr>
                <p:ph idx="1"/>
              </p:nvPr>
            </p:nvSpPr>
            <p:spPr>
              <a:xfrm>
                <a:off x="0" y="1417639"/>
                <a:ext cx="8423564" cy="5269488"/>
              </a:xfrm>
            </p:spPr>
            <p:txBody>
              <a:bodyPr>
                <a:normAutofit fontScale="92500" lnSpcReduction="20000"/>
              </a:bodyPr>
              <a:lstStyle/>
              <a:p>
                <a:pPr marL="114300" indent="0">
                  <a:buNone/>
                </a:pPr>
                <a:r>
                  <a:rPr lang="it-IT" sz="3200" dirty="0">
                    <a:solidFill>
                      <a:srgbClr val="FF0000"/>
                    </a:solidFill>
                  </a:rPr>
                  <a:t>Esercizio 1 (14 07 2019) Seconda parte </a:t>
                </a:r>
              </a:p>
              <a:p>
                <a:pPr marL="114300" indent="0">
                  <a:buNone/>
                </a:pPr>
                <a:r>
                  <a:rPr lang="it-IT" sz="32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Data la funzione </a:t>
                </a:r>
              </a:p>
              <a:p>
                <a:pPr marL="11430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32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it-IT" sz="32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t-IT" sz="32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it-IT" sz="32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it-IT" sz="32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it-IT" sz="32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ad>
                        <m:radPr>
                          <m:ctrlPr>
                            <a:rPr lang="it-IT" sz="32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it-IT" sz="32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g>
                        <m:e>
                          <m:sSup>
                            <m:sSupPr>
                              <m:ctrlPr>
                                <a:rPr lang="it-IT" sz="32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t-IT" sz="32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it-IT" sz="32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sSup>
                            <m:sSupPr>
                              <m:ctrlPr>
                                <a:rPr lang="it-IT" sz="32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it-IT" sz="3200" b="0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it-IT" sz="3200" b="0" i="1" dirty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it-IT" sz="3200" b="0" i="0" dirty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it-IT" sz="3200" b="0" i="1" dirty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func>
                                </m:e>
                              </m:d>
                            </m:e>
                            <m:sup>
                              <m:r>
                                <a:rPr lang="it-IT" sz="32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it-IT" sz="32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571500" indent="-457200" algn="just">
                  <a:buFont typeface="+mj-lt"/>
                  <a:buAutoNum type="alphaLcPeriod"/>
                </a:pPr>
                <a:r>
                  <a:rPr lang="it-IT" sz="32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Determinare i valori di </a:t>
                </a:r>
                <a14:m>
                  <m:oMath xmlns:m="http://schemas.openxmlformats.org/officeDocument/2006/math">
                    <m:r>
                      <a:rPr lang="it-IT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𝜗</m:t>
                    </m:r>
                  </m:oMath>
                </a14:m>
                <a:r>
                  <a:rPr lang="it-IT" sz="32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per cui è definita la derivata direzionale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acc>
                          <m:accPr>
                            <m:chr m:val="⃗"/>
                            <m:ctrlPr>
                              <a:rPr lang="it-IT" sz="32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it-IT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𝑣</m:t>
                            </m:r>
                          </m:e>
                        </m:acc>
                      </m:sub>
                    </m:sSub>
                    <m:r>
                      <a:rPr lang="it-IT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it-IT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t-IT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0,0</m:t>
                        </m:r>
                      </m:e>
                    </m:d>
                  </m:oMath>
                </a14:m>
                <a:r>
                  <a:rPr lang="it-IT" sz="32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per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it-IT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it-IT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</m:acc>
                    <m:r>
                      <a:rPr lang="it-IT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it-IT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it-IT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it-IT" sz="32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it-IT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𝜗</m:t>
                            </m:r>
                          </m:e>
                        </m:func>
                        <m:r>
                          <a:rPr lang="it-IT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func>
                          <m:funcPr>
                            <m:ctrlPr>
                              <a:rPr lang="it-IT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it-IT" sz="32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it-IT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𝜗</m:t>
                            </m:r>
                          </m:e>
                        </m:func>
                      </m:e>
                    </m:d>
                  </m:oMath>
                </a14:m>
                <a:r>
                  <a:rPr lang="it-IT" sz="32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. </a:t>
                </a:r>
              </a:p>
              <a:p>
                <a:pPr marL="571500" indent="-457200" algn="just">
                  <a:buFont typeface="+mj-lt"/>
                  <a:buAutoNum type="alphaLcPeriod"/>
                </a:pPr>
                <a:r>
                  <a:rPr lang="it-IT" sz="32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Calcolare le derivate direzionali in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it-IT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t-IT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0,0</m:t>
                        </m:r>
                      </m:e>
                    </m:d>
                  </m:oMath>
                </a14:m>
                <a:r>
                  <a:rPr lang="it-IT" sz="32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lungo la bisettrice del primo e terzo quadrante ed il gradiente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it-IT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∇</m:t>
                    </m:r>
                    <m:r>
                      <a:rPr lang="it-IT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it-IT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t-IT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0,0</m:t>
                        </m:r>
                      </m:e>
                    </m:d>
                    <m:r>
                      <a:rPr lang="it-IT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it-IT" sz="32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571500" indent="-457200" algn="just">
                  <a:buFont typeface="+mj-lt"/>
                  <a:buAutoNum type="alphaLcPeriod"/>
                </a:pPr>
                <a:r>
                  <a:rPr lang="it-IT" sz="32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Dire se la funzione è differenziabile in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it-IT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t-IT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0,0</m:t>
                        </m:r>
                      </m:e>
                    </m:d>
                  </m:oMath>
                </a14:m>
                <a:r>
                  <a:rPr lang="it-IT" sz="32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e se esiste il piano tangente alla funzione in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it-IT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t-IT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0,0</m:t>
                        </m:r>
                      </m:e>
                    </m:d>
                  </m:oMath>
                </a14:m>
                <a:r>
                  <a:rPr lang="it-IT" sz="32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. </a:t>
                </a:r>
              </a:p>
            </p:txBody>
          </p:sp>
        </mc:Choice>
        <mc:Fallback xmlns="">
          <p:sp>
            <p:nvSpPr>
              <p:cNvPr id="3" name="Segnaposto contenut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417639"/>
                <a:ext cx="8423564" cy="5269488"/>
              </a:xfrm>
              <a:blipFill>
                <a:blip r:embed="rId2"/>
                <a:stretch>
                  <a:fillRect l="-289" t="-3009" r="-1664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943876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Segnaposto contenuto 2"/>
              <p:cNvSpPr>
                <a:spLocks noGrp="1"/>
              </p:cNvSpPr>
              <p:nvPr>
                <p:ph idx="1"/>
              </p:nvPr>
            </p:nvSpPr>
            <p:spPr>
              <a:xfrm>
                <a:off x="0" y="166255"/>
                <a:ext cx="8377382" cy="6511636"/>
              </a:xfrm>
            </p:spPr>
            <p:txBody>
              <a:bodyPr>
                <a:normAutofit fontScale="70000" lnSpcReduction="20000"/>
              </a:bodyPr>
              <a:lstStyle/>
              <a:p>
                <a:r>
                  <a:rPr lang="it-IT" sz="2400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Calcolare le derivate direzionali in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it-IT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t-IT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0,0</m:t>
                        </m:r>
                      </m:e>
                    </m:d>
                  </m:oMath>
                </a14:m>
                <a:r>
                  <a:rPr lang="it-IT" sz="2400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lungo la bisettrice del primo e terzo quadrante</a:t>
                </a:r>
                <a:r>
                  <a:rPr lang="it-IT" sz="2400" dirty="0">
                    <a:solidFill>
                      <a:srgbClr val="FF0000"/>
                    </a:solidFill>
                  </a:rPr>
                  <a:t>. </a:t>
                </a:r>
                <a:endParaRPr lang="it-IT" altLang="it-IT" sz="26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acc>
                            <m:accPr>
                              <m:chr m:val="⃗"/>
                              <m:ctrlPr>
                                <a:rPr lang="it-IT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it-IT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𝑣</m:t>
                              </m:r>
                            </m:e>
                          </m:acc>
                        </m:sub>
                      </m:sSub>
                      <m:r>
                        <a:rPr lang="it-IT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it-IT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t-IT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0,0</m:t>
                          </m:r>
                        </m:e>
                      </m:d>
                      <m:r>
                        <a:rPr lang="it-IT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ad>
                        <m:radPr>
                          <m:ctrlP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g>
                        <m:e>
                          <m:sSup>
                            <m:sSupPr>
                              <m:ctrlP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it-IT" sz="28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it-IT" sz="28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it-IT" sz="2800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it-IT" sz="28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𝜗</m:t>
                                      </m:r>
                                    </m:e>
                                  </m:func>
                                </m:e>
                              </m:d>
                            </m:e>
                            <m:sup>
                              <m: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it-IT" sz="28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it-IT" sz="28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it-IT" sz="2800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it-IT" sz="28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𝜗</m:t>
                                      </m:r>
                                    </m:e>
                                  </m:func>
                                </m:e>
                              </m:d>
                            </m:e>
                            <m:sup>
                              <m: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rad>
                      <m:r>
                        <m:rPr>
                          <m:nor/>
                        </m:rPr>
                        <a:rPr lang="it-IT" sz="28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</m:t>
                      </m:r>
                      <m:r>
                        <a:rPr lang="it-IT" sz="28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∀ </m:t>
                      </m:r>
                      <m:r>
                        <a:rPr lang="it-IT" sz="28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𝜗</m:t>
                      </m:r>
                      <m:r>
                        <a:rPr lang="it-IT" sz="28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d>
                        <m:dPr>
                          <m:begChr m:val="["/>
                          <m:endChr m:val="]"/>
                          <m:ctrlP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0,2</m:t>
                          </m:r>
                          <m: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e>
                      </m:d>
                    </m:oMath>
                  </m:oMathPara>
                </a14:m>
                <a:endParaRPr lang="it-IT" sz="28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>
                  <a:lnSpc>
                    <a:spcPct val="150000"/>
                  </a:lnSpc>
                  <a:buNone/>
                </a:pPr>
                <a:r>
                  <a:rPr lang="it-IT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La derivata direzionale nella direzione della bisettrice del primo e terzo quadrante si ottiene sostituendo </a:t>
                </a:r>
                <a14:m>
                  <m:oMath xmlns:m="http://schemas.openxmlformats.org/officeDocument/2006/math">
                    <m:r>
                      <a:rPr lang="it-IT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𝜗</m:t>
                    </m:r>
                    <m:r>
                      <a:rPr lang="it-IT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t-IT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it-IT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it-IT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e  </a:t>
                </a:r>
                <a14:m>
                  <m:oMath xmlns:m="http://schemas.openxmlformats.org/officeDocument/2006/math">
                    <m:r>
                      <a:rPr lang="it-IT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𝜗</m:t>
                    </m:r>
                    <m:r>
                      <a:rPr lang="it-IT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t-IT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  <m:r>
                          <a:rPr lang="it-IT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it-IT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it-IT" sz="28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d>
                            <m:dPr>
                              <m:ctrlPr>
                                <a:rPr lang="it-IT" sz="2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it-IT" sz="28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it-IT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it-IT" sz="280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it-IT" sz="2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</m:rad>
                                </m:den>
                              </m:f>
                              <m:r>
                                <a:rPr lang="it-IT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f>
                                <m:fPr>
                                  <m:ctrlPr>
                                    <a:rPr lang="it-IT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it-IT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it-IT" sz="2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it-IT" sz="2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d>
                        </m:sub>
                      </m:sSub>
                      <m:r>
                        <a:rPr lang="it-IT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it-IT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t-IT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0,0</m:t>
                          </m:r>
                        </m:e>
                      </m:d>
                      <m:r>
                        <a:rPr lang="it-IT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ad>
                        <m:radPr>
                          <m:ctrlP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g>
                        <m:e>
                          <m:sSup>
                            <m:sSupPr>
                              <m:ctrlP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it-IT" sz="28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it-IT" sz="28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it-IT" sz="2800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f>
                                        <m:fPr>
                                          <m:ctrlPr>
                                            <a:rPr lang="it-IT" sz="2800" i="1" dirty="0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it-IT" sz="2800" i="1" dirty="0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num>
                                        <m:den>
                                          <m:r>
                                            <a:rPr lang="it-IT" sz="2800" b="0" i="1" dirty="0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4</m:t>
                                          </m:r>
                                        </m:den>
                                      </m:f>
                                    </m:e>
                                  </m:func>
                                </m:e>
                              </m:d>
                            </m:e>
                            <m:sup>
                              <m: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it-IT" sz="28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it-IT" sz="28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it-IT" sz="2800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f>
                                        <m:fPr>
                                          <m:ctrlPr>
                                            <a:rPr lang="it-IT" sz="2800" i="1" dirty="0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it-IT" sz="2800" i="1" dirty="0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num>
                                        <m:den>
                                          <m:r>
                                            <a:rPr lang="it-IT" sz="2800" b="0" i="1" dirty="0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4</m:t>
                                          </m:r>
                                        </m:den>
                                      </m:f>
                                    </m:e>
                                  </m:func>
                                </m:e>
                              </m:d>
                            </m:e>
                            <m:sup>
                              <m: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rad>
                      <m:r>
                        <a:rPr lang="it-IT" sz="28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ad>
                        <m:radPr>
                          <m:ctrlPr>
                            <a:rPr lang="it-IT" sz="28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it-IT" sz="28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g>
                        <m:e>
                          <m:sSup>
                            <m:sSupPr>
                              <m:ctrlPr>
                                <a:rPr lang="it-IT" sz="28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it-IT" sz="2800" b="0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it-IT" sz="2800" b="0" i="1" dirty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it-IT" sz="2800" b="0" i="1" dirty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ad>
                                        <m:radPr>
                                          <m:degHide m:val="on"/>
                                          <m:ctrlPr>
                                            <a:rPr lang="it-IT" sz="2800" b="0" i="1" dirty="0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radPr>
                                        <m:deg/>
                                        <m:e>
                                          <m:r>
                                            <a:rPr lang="it-IT" sz="2800" b="0" i="1" dirty="0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e>
                                      </m:rad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it-IT" sz="28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e>
                      </m:rad>
                      <m:r>
                        <a:rPr lang="it-IT" sz="28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sz="28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sz="28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it-IT" sz="28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it-IT" sz="28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it-IT" sz="28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d>
                            <m:dPr>
                              <m:ctrlPr>
                                <a:rPr lang="it-IT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it-IT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it-IT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it-IT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it-IT" sz="2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it-IT" sz="2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</m:rad>
                                </m:den>
                              </m:f>
                              <m:r>
                                <a:rPr lang="it-IT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it-IT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it-IT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it-IT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it-IT" sz="2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it-IT" sz="2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d>
                        </m:sub>
                      </m:sSub>
                      <m:r>
                        <a:rPr lang="it-IT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it-IT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t-IT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0,0</m:t>
                          </m:r>
                        </m:e>
                      </m:d>
                      <m:r>
                        <a:rPr lang="it-IT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ad>
                        <m:radPr>
                          <m:ctrlP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g>
                        <m:e>
                          <m:sSup>
                            <m:sSupPr>
                              <m:ctrlP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it-IT" sz="28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it-IT" sz="28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it-IT" sz="2800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f>
                                        <m:fPr>
                                          <m:ctrlPr>
                                            <a:rPr lang="it-IT" sz="2800" i="1" dirty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it-IT" sz="2800" b="0" i="1" dirty="0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5</m:t>
                                          </m:r>
                                          <m:r>
                                            <a:rPr lang="it-IT" sz="2800" i="1" dirty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num>
                                        <m:den>
                                          <m:r>
                                            <a:rPr lang="it-IT" sz="2800" i="1" dirty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4</m:t>
                                          </m:r>
                                        </m:den>
                                      </m:f>
                                    </m:e>
                                  </m:func>
                                </m:e>
                              </m:d>
                            </m:e>
                            <m:sup>
                              <m: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it-IT" sz="28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it-IT" sz="28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it-IT" sz="2800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f>
                                        <m:fPr>
                                          <m:ctrlPr>
                                            <a:rPr lang="it-IT" sz="2800" i="1" dirty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it-IT" sz="2800" b="0" i="1" dirty="0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5</m:t>
                                          </m:r>
                                          <m:r>
                                            <a:rPr lang="it-IT" sz="2800" i="1" dirty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num>
                                        <m:den>
                                          <m:r>
                                            <a:rPr lang="it-IT" sz="2800" i="1" dirty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4</m:t>
                                          </m:r>
                                        </m:den>
                                      </m:f>
                                    </m:e>
                                  </m:func>
                                </m:e>
                              </m:d>
                            </m:e>
                            <m:sup>
                              <m: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rad>
                      <m:r>
                        <a:rPr lang="it-IT" sz="28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ad>
                        <m:radPr>
                          <m:ctrlP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g>
                        <m:e>
                          <m:sSup>
                            <m:sSupPr>
                              <m:ctrlP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it-IT" sz="28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it-IT" sz="2800" b="0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it-IT" sz="28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it-IT" sz="28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ad>
                                        <m:radPr>
                                          <m:degHide m:val="on"/>
                                          <m:ctrlPr>
                                            <a:rPr lang="it-IT" sz="2800" i="1" dirty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radPr>
                                        <m:deg/>
                                        <m:e>
                                          <m:r>
                                            <a:rPr lang="it-IT" sz="2800" i="1" dirty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e>
                                      </m:rad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it-IT" sz="28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it-IT" sz="28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it-IT" sz="28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it-IT" sz="28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it-IT" sz="28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ad>
                                        <m:radPr>
                                          <m:degHide m:val="on"/>
                                          <m:ctrlPr>
                                            <a:rPr lang="it-IT" sz="2800" i="1" dirty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radPr>
                                        <m:deg/>
                                        <m:e>
                                          <m:r>
                                            <a:rPr lang="it-IT" sz="2800" i="1" dirty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e>
                                      </m:rad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it-IT" sz="28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rad>
                      <m:r>
                        <a:rPr lang="it-IT" sz="28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ad>
                        <m:radPr>
                          <m:ctrlP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g>
                        <m:e>
                          <m:sSup>
                            <m:sSupPr>
                              <m:ctrlP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it-IT" sz="28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it-IT" sz="28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it-IT" sz="28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it-IT" sz="28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ad>
                                        <m:radPr>
                                          <m:degHide m:val="on"/>
                                          <m:ctrlPr>
                                            <a:rPr lang="it-IT" sz="2800" i="1" dirty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radPr>
                                        <m:deg/>
                                        <m:e>
                                          <m:r>
                                            <a:rPr lang="it-IT" sz="2800" i="1" dirty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e>
                                      </m:rad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it-IT" sz="28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e>
                      </m:rad>
                      <m:r>
                        <a:rPr lang="it-IT" sz="28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it-IT" sz="28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3" name="Segnaposto contenut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66255"/>
                <a:ext cx="8377382" cy="6511636"/>
              </a:xfrm>
              <a:blipFill>
                <a:blip r:embed="rId2"/>
                <a:stretch>
                  <a:fillRect t="-1030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916406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Segnaposto contenuto 2"/>
              <p:cNvSpPr>
                <a:spLocks noGrp="1"/>
              </p:cNvSpPr>
              <p:nvPr>
                <p:ph idx="1"/>
              </p:nvPr>
            </p:nvSpPr>
            <p:spPr>
              <a:xfrm>
                <a:off x="133350" y="166255"/>
                <a:ext cx="8244032" cy="6511636"/>
              </a:xfrm>
            </p:spPr>
            <p:txBody>
              <a:bodyPr>
                <a:normAutofit lnSpcReduction="10000"/>
              </a:bodyPr>
              <a:lstStyle/>
              <a:p>
                <a:pPr marL="114300" indent="0">
                  <a:buNone/>
                </a:pPr>
                <a:r>
                  <a:rPr lang="it-IT" sz="2400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Calcolare il gradiente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it-IT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∇</m:t>
                    </m:r>
                    <m:r>
                      <a:rPr lang="it-IT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it-IT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t-IT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0,0</m:t>
                        </m:r>
                      </m:e>
                    </m:d>
                    <m:r>
                      <a:rPr lang="it-IT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it-IT" sz="2400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endParaRPr lang="it-IT" sz="28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acc>
                            <m:accPr>
                              <m:chr m:val="⃗"/>
                              <m:ctrlPr>
                                <a:rPr lang="it-IT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it-IT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𝑣</m:t>
                              </m:r>
                            </m:e>
                          </m:acc>
                        </m:sub>
                      </m:sSub>
                      <m:r>
                        <a:rPr lang="it-IT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it-IT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t-IT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0,0</m:t>
                          </m:r>
                        </m:e>
                      </m:d>
                      <m:r>
                        <a:rPr lang="it-IT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ad>
                        <m:radPr>
                          <m:ctrlPr>
                            <a:rPr lang="it-IT" sz="32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it-IT" sz="32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g>
                        <m:e>
                          <m:sSup>
                            <m:sSupPr>
                              <m:ctrlPr>
                                <a:rPr lang="it-IT" sz="32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it-IT" sz="32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it-IT" sz="32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it-IT" sz="3200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it-IT" sz="32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𝜗</m:t>
                                      </m:r>
                                    </m:e>
                                  </m:func>
                                </m:e>
                              </m:d>
                            </m:e>
                            <m:sup>
                              <m:r>
                                <a:rPr lang="it-IT" sz="32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it-IT" sz="32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it-IT" sz="32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it-IT" sz="32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it-IT" sz="3200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it-IT" sz="32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𝜗</m:t>
                                      </m:r>
                                    </m:e>
                                  </m:func>
                                </m:e>
                              </m:d>
                            </m:e>
                            <m:sup>
                              <m:r>
                                <a:rPr lang="it-IT" sz="32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rad>
                      <m:r>
                        <m:rPr>
                          <m:nor/>
                        </m:rPr>
                        <a:rPr lang="it-IT" sz="32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</m:t>
                      </m:r>
                      <m:r>
                        <a:rPr lang="it-IT" sz="32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∀ </m:t>
                      </m:r>
                      <m:r>
                        <a:rPr lang="it-IT" sz="32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𝜗</m:t>
                      </m:r>
                      <m:r>
                        <a:rPr lang="it-IT" sz="32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d>
                        <m:dPr>
                          <m:begChr m:val="["/>
                          <m:endChr m:val="]"/>
                          <m:ctrlPr>
                            <a:rPr lang="it-IT" sz="32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t-IT" sz="32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0,2</m:t>
                          </m:r>
                          <m:r>
                            <a:rPr lang="it-IT" sz="32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e>
                      </m:d>
                    </m:oMath>
                  </m:oMathPara>
                </a14:m>
                <a:endParaRPr lang="it-IT" sz="32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>
                  <a:lnSpc>
                    <a:spcPct val="150000"/>
                  </a:lnSpc>
                  <a:buNone/>
                </a:pPr>
                <a:r>
                  <a:rPr lang="it-IT" sz="32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Pertanto </a:t>
                </a:r>
              </a:p>
              <a:p>
                <a:pPr algn="ctr">
                  <a:lnSpc>
                    <a:spcPct val="150000"/>
                  </a:lnSpc>
                  <a:buNone/>
                </a:pPr>
                <a:r>
                  <a:rPr lang="it-IT" sz="32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it-IT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</m:num>
                      <m:den>
                        <m:r>
                          <a:rPr lang="it-IT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it-IT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den>
                    </m:f>
                    <m:d>
                      <m:dPr>
                        <m:ctrlPr>
                          <a:rPr lang="it-IT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t-IT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0,0</m:t>
                        </m:r>
                      </m:e>
                    </m:d>
                    <m:r>
                      <a:rPr lang="it-IT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ad>
                      <m:radPr>
                        <m:ctrlPr>
                          <a:rPr lang="it-IT" sz="32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it-IT" sz="32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g>
                      <m:e>
                        <m:sSup>
                          <m:sSupPr>
                            <m:ctrlPr>
                              <a:rPr lang="it-IT" sz="32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it-IT" sz="3200" i="1" dirty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unc>
                                  <m:funcPr>
                                    <m:ctrlPr>
                                      <a:rPr lang="it-IT" sz="3200" i="1" dirty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it-IT" sz="3200" dirty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cos</m:t>
                                    </m:r>
                                  </m:fName>
                                  <m:e>
                                    <m:r>
                                      <a:rPr lang="it-IT" sz="3200" b="0" i="1" dirty="0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</m:func>
                              </m:e>
                            </m:d>
                          </m:e>
                          <m:sup>
                            <m:r>
                              <a:rPr lang="it-IT" sz="32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sSup>
                          <m:sSupPr>
                            <m:ctrlPr>
                              <a:rPr lang="it-IT" sz="32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it-IT" sz="3200" i="1" dirty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unc>
                                  <m:funcPr>
                                    <m:ctrlPr>
                                      <a:rPr lang="it-IT" sz="3200" i="1" dirty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it-IT" sz="3200" dirty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sin</m:t>
                                    </m:r>
                                  </m:fName>
                                  <m:e>
                                    <m:r>
                                      <a:rPr lang="it-IT" sz="3200" b="0" i="1" dirty="0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</m:func>
                              </m:e>
                            </m:d>
                          </m:e>
                          <m:sup>
                            <m:r>
                              <a:rPr lang="it-IT" sz="32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e>
                    </m:rad>
                    <m:r>
                      <a:rPr lang="it-IT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it-IT" sz="32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0   </a:t>
                </a:r>
              </a:p>
              <a:p>
                <a:pPr algn="ctr">
                  <a:lnSpc>
                    <a:spcPct val="150000"/>
                  </a:lnSpc>
                  <a:buNone/>
                </a:pPr>
                <a:r>
                  <a:rPr lang="it-IT" sz="32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it-IT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</m:num>
                      <m:den>
                        <m:r>
                          <a:rPr lang="it-IT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it-IT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den>
                    </m:f>
                    <m:d>
                      <m:dPr>
                        <m:ctrlPr>
                          <a:rPr lang="it-IT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t-IT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0,0</m:t>
                        </m:r>
                      </m:e>
                    </m:d>
                    <m:r>
                      <a:rPr lang="it-IT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ad>
                      <m:radPr>
                        <m:ctrlPr>
                          <a:rPr lang="it-IT" sz="32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it-IT" sz="32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g>
                      <m:e>
                        <m:sSup>
                          <m:sSupPr>
                            <m:ctrlPr>
                              <a:rPr lang="it-IT" sz="32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it-IT" sz="3200" i="1" dirty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unc>
                                  <m:funcPr>
                                    <m:ctrlPr>
                                      <a:rPr lang="it-IT" sz="3200" i="1" dirty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it-IT" sz="3200" dirty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cos</m:t>
                                    </m:r>
                                  </m:fName>
                                  <m:e>
                                    <m:f>
                                      <m:fPr>
                                        <m:ctrlPr>
                                          <a:rPr lang="it-IT" sz="3200" i="1" dirty="0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it-IT" sz="3200" i="1" dirty="0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𝜋</m:t>
                                        </m:r>
                                      </m:num>
                                      <m:den>
                                        <m:r>
                                          <a:rPr lang="it-IT" sz="3200" b="0" i="1" dirty="0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den>
                                    </m:f>
                                  </m:e>
                                </m:func>
                              </m:e>
                            </m:d>
                          </m:e>
                          <m:sup>
                            <m:r>
                              <a:rPr lang="it-IT" sz="32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sSup>
                          <m:sSupPr>
                            <m:ctrlPr>
                              <a:rPr lang="it-IT" sz="32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it-IT" sz="3200" i="1" dirty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unc>
                                  <m:funcPr>
                                    <m:ctrlPr>
                                      <a:rPr lang="it-IT" sz="3200" i="1" dirty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it-IT" sz="3200" dirty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sin</m:t>
                                    </m:r>
                                  </m:fName>
                                  <m:e>
                                    <m:f>
                                      <m:fPr>
                                        <m:ctrlPr>
                                          <a:rPr lang="it-IT" sz="3200" i="1" dirty="0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it-IT" sz="3200" i="1" dirty="0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𝜋</m:t>
                                        </m:r>
                                      </m:num>
                                      <m:den>
                                        <m:r>
                                          <a:rPr lang="it-IT" sz="3200" b="0" i="1" dirty="0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den>
                                    </m:f>
                                  </m:e>
                                </m:func>
                              </m:e>
                            </m:d>
                          </m:e>
                          <m:sup>
                            <m:r>
                              <a:rPr lang="it-IT" sz="32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e>
                    </m:rad>
                    <m:r>
                      <a:rPr lang="it-IT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</m:t>
                    </m:r>
                  </m:oMath>
                </a14:m>
                <a:endParaRPr lang="it-IT" sz="32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>
                  <a:lnSpc>
                    <a:spcPct val="150000"/>
                  </a:lnSpc>
                  <a:buNone/>
                </a:pPr>
                <a:r>
                  <a:rPr lang="it-IT" sz="32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Quindi</a:t>
                </a:r>
              </a:p>
              <a:p>
                <a:pPr algn="ctr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it-IT" sz="3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∇</m:t>
                      </m:r>
                      <m:r>
                        <a:rPr lang="it-IT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it-IT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t-IT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0,0</m:t>
                          </m:r>
                        </m:e>
                      </m:d>
                      <m:r>
                        <a:rPr lang="it-IT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it-IT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t-IT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0,0</m:t>
                          </m:r>
                        </m:e>
                      </m:d>
                    </m:oMath>
                  </m:oMathPara>
                </a14:m>
                <a:endParaRPr lang="it-IT" sz="32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Segnaposto contenut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3350" y="166255"/>
                <a:ext cx="8244032" cy="6511636"/>
              </a:xfrm>
              <a:blipFill>
                <a:blip r:embed="rId2"/>
                <a:stretch>
                  <a:fillRect t="-1311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946126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Segnaposto contenuto 2"/>
              <p:cNvSpPr>
                <a:spLocks noGrp="1"/>
              </p:cNvSpPr>
              <p:nvPr>
                <p:ph idx="1"/>
              </p:nvPr>
            </p:nvSpPr>
            <p:spPr>
              <a:xfrm>
                <a:off x="152400" y="166255"/>
                <a:ext cx="8224982" cy="6511636"/>
              </a:xfrm>
            </p:spPr>
            <p:txBody>
              <a:bodyPr>
                <a:normAutofit/>
              </a:bodyPr>
              <a:lstStyle/>
              <a:p>
                <a:pPr marL="114300" indent="0">
                  <a:buNone/>
                </a:pPr>
                <a:r>
                  <a:rPr lang="it-IT" sz="3600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Dire se la funzione è differenziabile in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it-IT" sz="3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t-IT" sz="3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0,0</m:t>
                        </m:r>
                      </m:e>
                    </m:d>
                  </m:oMath>
                </a14:m>
                <a:r>
                  <a:rPr lang="it-IT" sz="3600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. </a:t>
                </a:r>
              </a:p>
              <a:p>
                <a:pPr marL="114300" indent="0">
                  <a:buNone/>
                </a:pPr>
                <a:endParaRPr lang="it-IT" sz="2400" dirty="0">
                  <a:solidFill>
                    <a:srgbClr val="FF0000"/>
                  </a:solidFill>
                </a:endParaRPr>
              </a:p>
              <a:p>
                <a:pPr algn="ctr">
                  <a:lnSpc>
                    <a:spcPct val="160000"/>
                  </a:lnSpc>
                  <a:buNone/>
                </a:pPr>
                <a:r>
                  <a:rPr lang="it-IT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La funzione non è differenziabile in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it-IT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t-IT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0,0</m:t>
                        </m:r>
                      </m:e>
                    </m:d>
                  </m:oMath>
                </a14:m>
                <a:r>
                  <a:rPr lang="it-IT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perché non vale in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it-IT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t-IT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0,0</m:t>
                        </m:r>
                      </m:e>
                    </m:d>
                    <m:r>
                      <a:rPr lang="it-IT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it-IT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la formula del gradiente. Infatti</a:t>
                </a:r>
              </a:p>
              <a:p>
                <a:pPr algn="ctr">
                  <a:lnSpc>
                    <a:spcPct val="16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acc>
                            <m:accPr>
                              <m:chr m:val="⃗"/>
                              <m:ctrlPr>
                                <a:rPr lang="it-IT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it-IT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𝑣</m:t>
                              </m:r>
                            </m:e>
                          </m:acc>
                        </m:sub>
                      </m:sSub>
                      <m:r>
                        <a:rPr lang="it-IT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it-IT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t-IT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0,0</m:t>
                          </m:r>
                        </m:e>
                      </m:d>
                      <m:r>
                        <a:rPr lang="it-IT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ad>
                        <m:radPr>
                          <m:ctrlP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g>
                        <m:e>
                          <m:sSup>
                            <m:sSupPr>
                              <m:ctrlP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it-IT" sz="28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it-IT" sz="28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it-IT" sz="2800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it-IT" sz="28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𝜗</m:t>
                                      </m:r>
                                    </m:e>
                                  </m:func>
                                </m:e>
                              </m:d>
                            </m:e>
                            <m:sup>
                              <m: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it-IT" sz="28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it-IT" sz="28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it-IT" sz="2800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it-IT" sz="28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𝜗</m:t>
                                      </m:r>
                                    </m:e>
                                  </m:func>
                                </m:e>
                              </m:d>
                            </m:e>
                            <m:sup>
                              <m: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it-IT" sz="28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>
                  <a:lnSpc>
                    <a:spcPct val="160000"/>
                  </a:lnSpc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it-IT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∇</m:t>
                    </m:r>
                    <m:r>
                      <a:rPr lang="it-IT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it-IT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t-IT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0,0</m:t>
                        </m:r>
                      </m:e>
                    </m:d>
                    <m:r>
                      <a:rPr lang="it-IT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acc>
                      <m:accPr>
                        <m:chr m:val="⃗"/>
                        <m:ctrlPr>
                          <a:rPr lang="it-IT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it-IT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</m:acc>
                    <m:r>
                      <a:rPr lang="it-IT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it-IT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t-IT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0,0</m:t>
                        </m:r>
                      </m:e>
                    </m:d>
                    <m:r>
                      <a:rPr lang="it-IT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it-IT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it-IT" sz="28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it-IT" sz="280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it-IT" sz="28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𝜗</m:t>
                            </m:r>
                          </m:e>
                        </m:func>
                        <m:r>
                          <a:rPr lang="it-IT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func>
                          <m:funcPr>
                            <m:ctrlPr>
                              <a:rPr lang="it-IT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it-IT" sz="28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it-IT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𝜗</m:t>
                            </m:r>
                          </m:e>
                        </m:func>
                      </m:e>
                    </m:d>
                  </m:oMath>
                </a14:m>
                <a:r>
                  <a:rPr lang="it-IT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=0 </a:t>
                </a:r>
              </a:p>
              <a:p>
                <a:pPr algn="ctr">
                  <a:lnSpc>
                    <a:spcPct val="160000"/>
                  </a:lnSpc>
                  <a:buNone/>
                </a:pPr>
                <a:r>
                  <a:rPr lang="it-IT" altLang="it-IT" sz="2800" dirty="0">
                    <a:latin typeface="Cambria Math" panose="02040503050406030204" pitchFamily="18" charset="0"/>
                    <a:ea typeface="Cambria Math" panose="02040503050406030204" pitchFamily="18" charset="0"/>
                    <a:sym typeface="MT Extra" panose="05050102010205020202" pitchFamily="18" charset="2"/>
                  </a:rPr>
                  <a:t>Sono diversi se </a:t>
                </a:r>
                <a14:m>
                  <m:oMath xmlns:m="http://schemas.openxmlformats.org/officeDocument/2006/math">
                    <m:r>
                      <a:rPr lang="it-IT" altLang="it-IT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MT Extra" panose="05050102010205020202" pitchFamily="18" charset="2"/>
                      </a:rPr>
                      <m:t>𝜗</m:t>
                    </m:r>
                    <m:r>
                      <a:rPr lang="it-IT" altLang="it-IT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MT Extra" panose="05050102010205020202" pitchFamily="18" charset="2"/>
                      </a:rPr>
                      <m:t>≠0, </m:t>
                    </m:r>
                    <m:r>
                      <a:rPr lang="it-IT" altLang="it-IT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MT Extra" panose="05050102010205020202" pitchFamily="18" charset="2"/>
                      </a:rPr>
                      <m:t>𝜗</m:t>
                    </m:r>
                    <m:r>
                      <a:rPr lang="it-IT" altLang="it-IT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MT Extra" panose="05050102010205020202" pitchFamily="18" charset="2"/>
                      </a:rPr>
                      <m:t>≠</m:t>
                    </m:r>
                    <m:f>
                      <m:fPr>
                        <m:ctrlPr>
                          <a:rPr lang="it-IT" altLang="it-IT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MT Extra" panose="05050102010205020202" pitchFamily="18" charset="2"/>
                          </a:rPr>
                        </m:ctrlPr>
                      </m:fPr>
                      <m:num>
                        <m:r>
                          <a:rPr lang="it-IT" altLang="it-IT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MT Extra" panose="05050102010205020202" pitchFamily="18" charset="2"/>
                          </a:rPr>
                          <m:t>𝜋</m:t>
                        </m:r>
                      </m:num>
                      <m:den>
                        <m:r>
                          <a:rPr lang="it-IT" altLang="it-IT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MT Extra" panose="05050102010205020202" pitchFamily="18" charset="2"/>
                          </a:rPr>
                          <m:t>2</m:t>
                        </m:r>
                      </m:den>
                    </m:f>
                    <m:r>
                      <a:rPr lang="it-IT" altLang="it-IT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MT Extra" panose="05050102010205020202" pitchFamily="18" charset="2"/>
                      </a:rPr>
                      <m:t>, </m:t>
                    </m:r>
                    <m:r>
                      <a:rPr lang="it-IT" altLang="it-IT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MT Extra" panose="05050102010205020202" pitchFamily="18" charset="2"/>
                      </a:rPr>
                      <m:t>𝜗</m:t>
                    </m:r>
                    <m:r>
                      <a:rPr lang="it-IT" altLang="it-IT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MT Extra" panose="05050102010205020202" pitchFamily="18" charset="2"/>
                      </a:rPr>
                      <m:t>≠</m:t>
                    </m:r>
                    <m:r>
                      <a:rPr lang="it-IT" altLang="it-IT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MT Extra" panose="05050102010205020202" pitchFamily="18" charset="2"/>
                      </a:rPr>
                      <m:t>𝜋</m:t>
                    </m:r>
                    <m:r>
                      <a:rPr lang="it-IT" altLang="it-IT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MT Extra" panose="05050102010205020202" pitchFamily="18" charset="2"/>
                      </a:rPr>
                      <m:t>, </m:t>
                    </m:r>
                    <m:r>
                      <a:rPr lang="it-IT" altLang="it-IT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MT Extra" panose="05050102010205020202" pitchFamily="18" charset="2"/>
                      </a:rPr>
                      <m:t>𝜗</m:t>
                    </m:r>
                    <m:r>
                      <a:rPr lang="it-IT" altLang="it-IT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MT Extra" panose="05050102010205020202" pitchFamily="18" charset="2"/>
                      </a:rPr>
                      <m:t>≠</m:t>
                    </m:r>
                    <m:f>
                      <m:fPr>
                        <m:ctrlPr>
                          <a:rPr lang="it-IT" altLang="it-IT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MT Extra" panose="05050102010205020202" pitchFamily="18" charset="2"/>
                          </a:rPr>
                        </m:ctrlPr>
                      </m:fPr>
                      <m:num>
                        <m:r>
                          <a:rPr lang="it-IT" altLang="it-IT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MT Extra" panose="05050102010205020202" pitchFamily="18" charset="2"/>
                          </a:rPr>
                          <m:t>3</m:t>
                        </m:r>
                        <m:r>
                          <a:rPr lang="it-IT" altLang="it-IT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MT Extra" panose="05050102010205020202" pitchFamily="18" charset="2"/>
                          </a:rPr>
                          <m:t>𝜋</m:t>
                        </m:r>
                      </m:num>
                      <m:den>
                        <m:r>
                          <a:rPr lang="it-IT" altLang="it-IT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MT Extra" panose="05050102010205020202" pitchFamily="18" charset="2"/>
                          </a:rPr>
                          <m:t>2</m:t>
                        </m:r>
                      </m:den>
                    </m:f>
                    <m:r>
                      <a:rPr lang="it-IT" altLang="it-IT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MT Extra" panose="05050102010205020202" pitchFamily="18" charset="2"/>
                      </a:rPr>
                      <m:t>, </m:t>
                    </m:r>
                    <m:r>
                      <a:rPr lang="it-IT" altLang="it-IT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MT Extra" panose="05050102010205020202" pitchFamily="18" charset="2"/>
                      </a:rPr>
                      <m:t>𝜗</m:t>
                    </m:r>
                    <m:r>
                      <a:rPr lang="it-IT" altLang="it-IT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MT Extra" panose="05050102010205020202" pitchFamily="18" charset="2"/>
                      </a:rPr>
                      <m:t>≠2</m:t>
                    </m:r>
                    <m:r>
                      <a:rPr lang="it-IT" altLang="it-IT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MT Extra" panose="05050102010205020202" pitchFamily="18" charset="2"/>
                      </a:rPr>
                      <m:t>𝜋</m:t>
                    </m:r>
                    <m:r>
                      <a:rPr lang="it-IT" altLang="it-IT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MT Extra" panose="05050102010205020202" pitchFamily="18" charset="2"/>
                      </a:rPr>
                      <m:t>.</m:t>
                    </m:r>
                  </m:oMath>
                </a14:m>
                <a:r>
                  <a:rPr lang="it-IT" altLang="it-IT" sz="3075" dirty="0">
                    <a:latin typeface="Cambria Math" panose="02040503050406030204" pitchFamily="18" charset="0"/>
                    <a:ea typeface="Cambria Math" panose="02040503050406030204" pitchFamily="18" charset="0"/>
                    <a:sym typeface="MT Extra" panose="05050102010205020202" pitchFamily="18" charset="2"/>
                  </a:rPr>
                  <a:t> </a:t>
                </a:r>
              </a:p>
            </p:txBody>
          </p:sp>
        </mc:Choice>
        <mc:Fallback xmlns="">
          <p:sp>
            <p:nvSpPr>
              <p:cNvPr id="3" name="Segnaposto contenut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66255"/>
                <a:ext cx="8224982" cy="6511636"/>
              </a:xfrm>
              <a:blipFill>
                <a:blip r:embed="rId2"/>
                <a:stretch>
                  <a:fillRect l="-815" t="-1404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506777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Segnaposto contenuto 2"/>
              <p:cNvSpPr>
                <a:spLocks noGrp="1"/>
              </p:cNvSpPr>
              <p:nvPr>
                <p:ph idx="1"/>
              </p:nvPr>
            </p:nvSpPr>
            <p:spPr>
              <a:xfrm>
                <a:off x="152400" y="166255"/>
                <a:ext cx="8224982" cy="6511636"/>
              </a:xfrm>
            </p:spPr>
            <p:txBody>
              <a:bodyPr>
                <a:normAutofit/>
              </a:bodyPr>
              <a:lstStyle/>
              <a:p>
                <a:pPr marL="114300" indent="0">
                  <a:buNone/>
                </a:pPr>
                <a:r>
                  <a:rPr lang="it-IT" sz="3600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Dire se esiste il piano tangente alla funzione in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it-IT" sz="3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t-IT" sz="3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0,0</m:t>
                        </m:r>
                      </m:e>
                    </m:d>
                  </m:oMath>
                </a14:m>
                <a:r>
                  <a:rPr lang="it-IT" sz="3600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. </a:t>
                </a:r>
              </a:p>
              <a:p>
                <a:pPr marL="114300" indent="0">
                  <a:buNone/>
                </a:pPr>
                <a:endParaRPr lang="it-IT" sz="2400" dirty="0">
                  <a:solidFill>
                    <a:srgbClr val="FF0000"/>
                  </a:solidFill>
                </a:endParaRPr>
              </a:p>
              <a:p>
                <a:pPr algn="ctr">
                  <a:lnSpc>
                    <a:spcPct val="160000"/>
                  </a:lnSpc>
                  <a:buNone/>
                </a:pPr>
                <a:r>
                  <a:rPr lang="it-IT" sz="4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Non esiste il piano tangente al grafico della funzione in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it-IT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t-IT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0,0</m:t>
                        </m:r>
                      </m:e>
                    </m:d>
                  </m:oMath>
                </a14:m>
                <a:r>
                  <a:rPr lang="it-IT" sz="4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perché la funzione non è differenziabile in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it-IT" sz="4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t-IT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0,0</m:t>
                        </m:r>
                      </m:e>
                    </m:d>
                  </m:oMath>
                </a14:m>
                <a:r>
                  <a:rPr lang="it-IT" sz="4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.</a:t>
                </a:r>
                <a:r>
                  <a:rPr lang="it-IT" altLang="it-IT" sz="4000" dirty="0">
                    <a:latin typeface="Cambria Math" panose="02040503050406030204" pitchFamily="18" charset="0"/>
                    <a:ea typeface="Cambria Math" panose="02040503050406030204" pitchFamily="18" charset="0"/>
                    <a:sym typeface="MT Extra" panose="05050102010205020202" pitchFamily="18" charset="2"/>
                  </a:rPr>
                  <a:t> </a:t>
                </a:r>
              </a:p>
            </p:txBody>
          </p:sp>
        </mc:Choice>
        <mc:Fallback xmlns="">
          <p:sp>
            <p:nvSpPr>
              <p:cNvPr id="3" name="Segnaposto contenut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66255"/>
                <a:ext cx="8224982" cy="6511636"/>
              </a:xfrm>
              <a:blipFill>
                <a:blip r:embed="rId2"/>
                <a:stretch>
                  <a:fillRect l="-815" t="-1404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52966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Segnaposto contenuto 2"/>
              <p:cNvSpPr>
                <a:spLocks noGrp="1"/>
              </p:cNvSpPr>
              <p:nvPr>
                <p:ph idx="1"/>
              </p:nvPr>
            </p:nvSpPr>
            <p:spPr>
              <a:xfrm>
                <a:off x="133350" y="166255"/>
                <a:ext cx="8244032" cy="6511636"/>
              </a:xfrm>
            </p:spPr>
            <p:txBody>
              <a:bodyPr>
                <a:normAutofit fontScale="92500"/>
              </a:bodyPr>
              <a:lstStyle/>
              <a:p>
                <a:pPr marL="114300" indent="0">
                  <a:buNone/>
                </a:pPr>
                <a:r>
                  <a:rPr lang="it-IT" sz="2400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Determinare i valori di </a:t>
                </a:r>
                <a14:m>
                  <m:oMath xmlns:m="http://schemas.openxmlformats.org/officeDocument/2006/math">
                    <m:r>
                      <a:rPr lang="it-IT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𝜗</m:t>
                    </m:r>
                  </m:oMath>
                </a14:m>
                <a:r>
                  <a:rPr lang="it-IT" sz="2400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per cui è definita la derivata direzionale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acc>
                          <m:accPr>
                            <m:chr m:val="⃗"/>
                            <m:ctrlPr>
                              <a:rPr lang="it-IT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it-IT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𝑣</m:t>
                            </m:r>
                          </m:e>
                        </m:acc>
                      </m:sub>
                    </m:sSub>
                    <m:r>
                      <a:rPr lang="it-IT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it-IT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t-IT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0,0</m:t>
                        </m:r>
                      </m:e>
                    </m:d>
                  </m:oMath>
                </a14:m>
                <a:r>
                  <a:rPr lang="it-IT" sz="2400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per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it-IT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it-IT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</m:acc>
                    <m:r>
                      <a:rPr lang="it-IT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it-IT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it-IT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it-IT" sz="240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it-IT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𝜗</m:t>
                            </m:r>
                          </m:e>
                        </m:func>
                        <m:r>
                          <a:rPr lang="it-IT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func>
                          <m:funcPr>
                            <m:ctrlPr>
                              <a:rPr lang="it-IT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it-IT" sz="240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it-IT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𝜗</m:t>
                            </m:r>
                          </m:e>
                        </m:func>
                      </m:e>
                    </m:d>
                  </m:oMath>
                </a14:m>
                <a:r>
                  <a:rPr lang="it-IT" sz="2400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. </a:t>
                </a:r>
              </a:p>
              <a:p>
                <a:pPr algn="just">
                  <a:lnSpc>
                    <a:spcPct val="150000"/>
                  </a:lnSpc>
                  <a:buNone/>
                </a:pPr>
                <a:r>
                  <a:rPr lang="it-IT" altLang="it-IT" sz="2600" dirty="0">
                    <a:latin typeface="Cambria Math" panose="02040503050406030204" pitchFamily="18" charset="0"/>
                    <a:ea typeface="Cambria Math" panose="02040503050406030204" pitchFamily="18" charset="0"/>
                    <a:sym typeface="MT Extra" panose="05050102010205020202" pitchFamily="18" charset="2"/>
                  </a:rPr>
                  <a:t>Consideriamo le equazioni parametriche di una retta per l’origine avente direzione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it-IT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it-IT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</m:acc>
                    <m:r>
                      <a:rPr lang="it-IT" sz="2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it-IT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it-IT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it-IT" sz="28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it-IT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𝜗</m:t>
                            </m:r>
                          </m:e>
                        </m:func>
                        <m:r>
                          <a:rPr lang="it-IT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func>
                          <m:funcPr>
                            <m:ctrlPr>
                              <a:rPr lang="it-IT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it-IT" sz="28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it-IT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𝜗</m:t>
                            </m:r>
                          </m:e>
                        </m:func>
                      </m:e>
                    </m:d>
                  </m:oMath>
                </a14:m>
                <a:r>
                  <a:rPr lang="it-IT" altLang="it-IT" sz="2600" dirty="0">
                    <a:latin typeface="Cambria Math" panose="02040503050406030204" pitchFamily="18" charset="0"/>
                    <a:ea typeface="Cambria Math" panose="02040503050406030204" pitchFamily="18" charset="0"/>
                    <a:sym typeface="MT Extra" panose="05050102010205020202" pitchFamily="18" charset="2"/>
                  </a:rPr>
                  <a:t>.</a:t>
                </a:r>
              </a:p>
              <a:p>
                <a:pPr algn="just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it-IT" altLang="it-IT" sz="2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MT Extra" panose="05050102010205020202" pitchFamily="18" charset="2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it-IT" altLang="it-IT" sz="26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MT Extra" panose="05050102010205020202" pitchFamily="18" charset="2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it-IT" altLang="it-IT" sz="2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MT Extra" panose="05050102010205020202" pitchFamily="18" charset="2"/>
                                </a:rPr>
                                <m:t>𝑥</m:t>
                              </m:r>
                              <m:r>
                                <a:rPr lang="it-IT" altLang="it-IT" sz="2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MT Extra" panose="05050102010205020202" pitchFamily="18" charset="2"/>
                                </a:rPr>
                                <m:t>=</m:t>
                              </m:r>
                              <m:r>
                                <a:rPr lang="it-IT" altLang="it-IT" sz="2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MT Extra" panose="05050102010205020202" pitchFamily="18" charset="2"/>
                                </a:rPr>
                                <m:t>𝑡</m:t>
                              </m:r>
                              <m:func>
                                <m:funcPr>
                                  <m:ctrlPr>
                                    <a:rPr lang="it-IT" altLang="it-IT" sz="2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MT Extra" panose="05050102010205020202" pitchFamily="18" charset="2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  <m:brk m:alnAt="7"/>
                                    </m:rPr>
                                    <a:rPr lang="it-IT" altLang="it-IT" sz="2600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MT Extra" panose="05050102010205020202" pitchFamily="18" charset="2"/>
                                    </a:rPr>
                                    <m:t>c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it-IT" altLang="it-IT" sz="2600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MT Extra" panose="05050102010205020202" pitchFamily="18" charset="2"/>
                                    </a:rPr>
                                    <m:t>os</m:t>
                                  </m:r>
                                </m:fName>
                                <m:e>
                                  <m:r>
                                    <a:rPr lang="it-IT" altLang="it-IT" sz="2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MT Extra" panose="05050102010205020202" pitchFamily="18" charset="2"/>
                                    </a:rPr>
                                    <m:t>𝜗</m:t>
                                  </m:r>
                                </m:e>
                              </m:func>
                            </m:e>
                          </m:mr>
                          <m:mr>
                            <m:e>
                              <m:r>
                                <a:rPr lang="it-IT" altLang="it-IT" sz="2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MT Extra" panose="05050102010205020202" pitchFamily="18" charset="2"/>
                                </a:rPr>
                                <m:t>𝑦</m:t>
                              </m:r>
                              <m:r>
                                <a:rPr lang="it-IT" altLang="it-IT" sz="2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MT Extra" panose="05050102010205020202" pitchFamily="18" charset="2"/>
                                </a:rPr>
                                <m:t>=</m:t>
                              </m:r>
                              <m:r>
                                <a:rPr lang="it-IT" altLang="it-IT" sz="2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MT Extra" panose="05050102010205020202" pitchFamily="18" charset="2"/>
                                </a:rPr>
                                <m:t>𝑡</m:t>
                              </m:r>
                              <m:func>
                                <m:funcPr>
                                  <m:ctrlPr>
                                    <a:rPr lang="it-IT" altLang="it-IT" sz="2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MT Extra" panose="05050102010205020202" pitchFamily="18" charset="2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it-IT" altLang="it-IT" sz="2600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MT Extra" panose="05050102010205020202" pitchFamily="18" charset="2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it-IT" altLang="it-IT" sz="2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MT Extra" panose="05050102010205020202" pitchFamily="18" charset="2"/>
                                    </a:rPr>
                                    <m:t>𝜗</m:t>
                                  </m:r>
                                </m:e>
                              </m:func>
                            </m:e>
                          </m:mr>
                        </m:m>
                      </m:e>
                    </m:d>
                  </m:oMath>
                </a14:m>
                <a:r>
                  <a:rPr lang="it-IT" altLang="it-IT" sz="2600" dirty="0">
                    <a:latin typeface="Cambria Math" panose="02040503050406030204" pitchFamily="18" charset="0"/>
                    <a:ea typeface="Cambria Math" panose="02040503050406030204" pitchFamily="18" charset="0"/>
                    <a:sym typeface="MT Extra" panose="05050102010205020202" pitchFamily="18" charset="2"/>
                  </a:rPr>
                  <a:t> , calcoliamo</a:t>
                </a:r>
                <a14:m>
                  <m:oMath xmlns:m="http://schemas.openxmlformats.org/officeDocument/2006/math">
                    <m:r>
                      <a:rPr lang="it-IT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it-IT" sz="2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t-IT" sz="2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it-IT" sz="2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it-IT" sz="2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it-IT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ad>
                      <m:radPr>
                        <m:ctrlPr>
                          <a:rPr lang="it-IT" sz="2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it-IT" sz="2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g>
                      <m:e>
                        <m:sSup>
                          <m:sSupPr>
                            <m:ctrlPr>
                              <a:rPr lang="it-IT" sz="28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t-IT" sz="28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it-IT" sz="28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sSup>
                          <m:sSupPr>
                            <m:ctrlPr>
                              <a:rPr lang="it-IT" sz="28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it-IT" sz="2800" i="1" dirty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unc>
                                  <m:funcPr>
                                    <m:ctrlPr>
                                      <a:rPr lang="it-IT" sz="2800" i="1" dirty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it-IT" sz="2800" dirty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sin</m:t>
                                    </m:r>
                                  </m:fName>
                                  <m:e>
                                    <m:r>
                                      <a:rPr lang="it-IT" sz="2800" i="1" dirty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func>
                              </m:e>
                            </m:d>
                          </m:e>
                          <m:sup>
                            <m:r>
                              <a:rPr lang="it-IT" sz="28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it-IT" altLang="it-IT" sz="2600" dirty="0">
                    <a:latin typeface="Cambria Math" panose="02040503050406030204" pitchFamily="18" charset="0"/>
                    <a:ea typeface="Cambria Math" panose="02040503050406030204" pitchFamily="18" charset="0"/>
                    <a:sym typeface="MT Extra" panose="05050102010205020202" pitchFamily="18" charset="2"/>
                  </a:rPr>
                  <a:t>nel punto generico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it-IT" altLang="it-IT" sz="2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MT Extra" panose="05050102010205020202" pitchFamily="18" charset="2"/>
                          </a:rPr>
                        </m:ctrlPr>
                      </m:dPr>
                      <m:e>
                        <m:r>
                          <a:rPr lang="it-IT" altLang="it-IT" sz="2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MT Extra" panose="05050102010205020202" pitchFamily="18" charset="2"/>
                          </a:rPr>
                          <m:t>𝑡</m:t>
                        </m:r>
                        <m:func>
                          <m:funcPr>
                            <m:ctrlPr>
                              <a:rPr lang="it-IT" altLang="it-IT" sz="2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MT Extra" panose="05050102010205020202" pitchFamily="18" charset="2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it-IT" altLang="it-IT" sz="26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MT Extra" panose="05050102010205020202" pitchFamily="18" charset="2"/>
                              </a:rPr>
                              <m:t>cos</m:t>
                            </m:r>
                          </m:fName>
                          <m:e>
                            <m:r>
                              <a:rPr lang="it-IT" altLang="it-IT" sz="2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MT Extra" panose="05050102010205020202" pitchFamily="18" charset="2"/>
                              </a:rPr>
                              <m:t>𝜗</m:t>
                            </m:r>
                            <m:r>
                              <a:rPr lang="it-IT" altLang="it-IT" sz="2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MT Extra" panose="05050102010205020202" pitchFamily="18" charset="2"/>
                              </a:rPr>
                              <m:t>,</m:t>
                            </m:r>
                            <m:r>
                              <a:rPr lang="it-IT" altLang="it-IT" sz="2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MT Extra" panose="05050102010205020202" pitchFamily="18" charset="2"/>
                              </a:rPr>
                              <m:t>𝑡</m:t>
                            </m:r>
                            <m:func>
                              <m:funcPr>
                                <m:ctrlPr>
                                  <a:rPr lang="it-IT" altLang="it-IT" sz="2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sym typeface="MT Extra" panose="05050102010205020202" pitchFamily="18" charset="2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it-IT" altLang="it-IT" sz="2600" b="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sym typeface="MT Extra" panose="05050102010205020202" pitchFamily="18" charset="2"/>
                                  </a:rPr>
                                  <m:t>sin</m:t>
                                </m:r>
                              </m:fName>
                              <m:e>
                                <m:r>
                                  <a:rPr lang="it-IT" altLang="it-IT" sz="2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sym typeface="MT Extra" panose="05050102010205020202" pitchFamily="18" charset="2"/>
                                  </a:rPr>
                                  <m:t>𝜗</m:t>
                                </m:r>
                              </m:e>
                            </m:func>
                          </m:e>
                        </m:func>
                      </m:e>
                    </m:d>
                  </m:oMath>
                </a14:m>
                <a:r>
                  <a:rPr lang="it-IT" altLang="it-IT" sz="2600" dirty="0">
                    <a:latin typeface="Cambria Math" panose="02040503050406030204" pitchFamily="18" charset="0"/>
                    <a:ea typeface="Cambria Math" panose="02040503050406030204" pitchFamily="18" charset="0"/>
                    <a:sym typeface="MT Extra" panose="05050102010205020202" pitchFamily="18" charset="2"/>
                  </a:rPr>
                  <a:t>. Otteniamo </a:t>
                </a:r>
              </a:p>
              <a:p>
                <a:pPr algn="just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altLang="it-IT" sz="2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MT Extra" panose="05050102010205020202" pitchFamily="18" charset="2"/>
                        </a:rPr>
                        <m:t>𝑔</m:t>
                      </m:r>
                      <m:d>
                        <m:dPr>
                          <m:ctrlPr>
                            <a:rPr lang="it-IT" altLang="it-IT" sz="2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MT Extra" panose="05050102010205020202" pitchFamily="18" charset="2"/>
                            </a:rPr>
                          </m:ctrlPr>
                        </m:dPr>
                        <m:e>
                          <m:r>
                            <a:rPr lang="it-IT" altLang="it-IT" sz="2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MT Extra" panose="05050102010205020202" pitchFamily="18" charset="2"/>
                            </a:rPr>
                            <m:t>𝑡</m:t>
                          </m:r>
                        </m:e>
                      </m:d>
                      <m:r>
                        <a:rPr lang="it-IT" altLang="it-IT" sz="2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MT Extra" panose="05050102010205020202" pitchFamily="18" charset="2"/>
                        </a:rPr>
                        <m:t>=</m:t>
                      </m:r>
                      <m:r>
                        <a:rPr lang="it-IT" altLang="it-IT" sz="2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MT Extra" panose="05050102010205020202" pitchFamily="18" charset="2"/>
                        </a:rPr>
                        <m:t>𝑓</m:t>
                      </m:r>
                      <m:d>
                        <m:dPr>
                          <m:ctrlPr>
                            <a:rPr lang="it-IT" altLang="it-IT" sz="2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MT Extra" panose="05050102010205020202" pitchFamily="18" charset="2"/>
                            </a:rPr>
                          </m:ctrlPr>
                        </m:dPr>
                        <m:e>
                          <m:r>
                            <a:rPr lang="it-IT" altLang="it-IT" sz="2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MT Extra" panose="05050102010205020202" pitchFamily="18" charset="2"/>
                            </a:rPr>
                            <m:t>𝑡</m:t>
                          </m:r>
                          <m:func>
                            <m:funcPr>
                              <m:ctrlPr>
                                <a:rPr lang="it-IT" altLang="it-IT" sz="2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MT Extra" panose="05050102010205020202" pitchFamily="18" charset="2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it-IT" altLang="it-IT" sz="26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MT Extra" panose="05050102010205020202" pitchFamily="18" charset="2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it-IT" altLang="it-IT" sz="2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MT Extra" panose="05050102010205020202" pitchFamily="18" charset="2"/>
                                </a:rPr>
                                <m:t>𝜗</m:t>
                              </m:r>
                            </m:e>
                          </m:func>
                          <m:r>
                            <a:rPr lang="it-IT" altLang="it-IT" sz="2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MT Extra" panose="05050102010205020202" pitchFamily="18" charset="2"/>
                            </a:rPr>
                            <m:t>,</m:t>
                          </m:r>
                          <m:r>
                            <a:rPr lang="it-IT" altLang="it-IT" sz="2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MT Extra" panose="05050102010205020202" pitchFamily="18" charset="2"/>
                            </a:rPr>
                            <m:t>𝑡</m:t>
                          </m:r>
                          <m:func>
                            <m:funcPr>
                              <m:ctrlPr>
                                <a:rPr lang="it-IT" altLang="it-IT" sz="2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MT Extra" panose="05050102010205020202" pitchFamily="18" charset="2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it-IT" altLang="it-IT" sz="26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MT Extra" panose="05050102010205020202" pitchFamily="18" charset="2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it-IT" altLang="it-IT" sz="2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MT Extra" panose="05050102010205020202" pitchFamily="18" charset="2"/>
                                </a:rPr>
                                <m:t>𝜗</m:t>
                              </m:r>
                            </m:e>
                          </m:func>
                        </m:e>
                      </m:d>
                      <m:r>
                        <a:rPr lang="it-IT" altLang="it-IT" sz="2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MT Extra" panose="05050102010205020202" pitchFamily="18" charset="2"/>
                        </a:rPr>
                        <m:t>=</m:t>
                      </m:r>
                    </m:oMath>
                  </m:oMathPara>
                </a14:m>
                <a:endParaRPr lang="it-IT" altLang="it-IT" sz="2600" b="0" i="1" dirty="0">
                  <a:latin typeface="Cambria Math" panose="02040503050406030204" pitchFamily="18" charset="0"/>
                  <a:ea typeface="Cambria Math" panose="02040503050406030204" pitchFamily="18" charset="0"/>
                  <a:sym typeface="MT Extra" panose="05050102010205020202" pitchFamily="18" charset="2"/>
                </a:endParaRPr>
              </a:p>
              <a:p>
                <a:pPr algn="just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altLang="it-IT" sz="2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MT Extra" panose="05050102010205020202" pitchFamily="18" charset="2"/>
                        </a:rPr>
                        <m:t>=</m:t>
                      </m:r>
                      <m:rad>
                        <m:radPr>
                          <m:ctrlP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g>
                        <m:e>
                          <m:sSup>
                            <m:sSupPr>
                              <m:ctrlP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it-IT" sz="2800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it-IT" sz="2800" b="0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  <m:func>
                                    <m:funcPr>
                                      <m:ctrlPr>
                                        <a:rPr lang="it-IT" sz="2800" b="0" i="1" dirty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it-IT" sz="2800" b="0" i="0" dirty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it-IT" sz="2800" b="0" i="1" dirty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𝜗</m:t>
                                      </m:r>
                                    </m:e>
                                  </m:func>
                                </m:e>
                              </m:d>
                            </m:e>
                            <m:sup>
                              <m: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sSup>
                            <m:sSupPr>
                              <m:ctrlP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it-IT" sz="28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it-IT" sz="28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it-IT" sz="2800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it-IT" sz="2800" i="1" dirty="0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it-IT" sz="2800" b="0" i="1" dirty="0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  <m:func>
                                            <m:funcPr>
                                              <m:ctrlPr>
                                                <a:rPr lang="it-IT" sz="2800" b="0" i="1" dirty="0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funcPr>
                                            <m:fNam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it-IT" sz="2800" b="0" i="0" dirty="0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cos</m:t>
                                              </m:r>
                                            </m:fName>
                                            <m:e>
                                              <m:r>
                                                <a:rPr lang="it-IT" sz="2800" b="0" i="1" dirty="0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𝜗</m:t>
                                              </m:r>
                                            </m:e>
                                          </m:func>
                                        </m:e>
                                      </m:d>
                                    </m:e>
                                  </m:func>
                                </m:e>
                              </m:d>
                            </m:e>
                            <m:sup>
                              <m: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it-IT" altLang="it-IT" sz="2600" dirty="0">
                  <a:latin typeface="Cambria Math" panose="02040503050406030204" pitchFamily="18" charset="0"/>
                  <a:ea typeface="Cambria Math" panose="02040503050406030204" pitchFamily="18" charset="0"/>
                  <a:sym typeface="MT Extra" panose="05050102010205020202" pitchFamily="18" charset="2"/>
                </a:endParaRPr>
              </a:p>
              <a:p>
                <a:pPr algn="just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altLang="it-IT" sz="2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MT Extra" panose="05050102010205020202" pitchFamily="18" charset="2"/>
                        </a:rPr>
                        <m:t>=</m:t>
                      </m:r>
                      <m:rad>
                        <m:radPr>
                          <m:ctrlPr>
                            <a:rPr lang="it-IT" sz="24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it-IT" sz="24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g>
                        <m:e>
                          <m:sSup>
                            <m:sSupPr>
                              <m:ctrlPr>
                                <a:rPr lang="it-IT" sz="24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it-IT" sz="24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it-IT" sz="24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it-IT" sz="2400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it-IT" sz="24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𝜗</m:t>
                                      </m:r>
                                    </m:e>
                                  </m:func>
                                </m:e>
                              </m:d>
                            </m:e>
                            <m:sup>
                              <m:r>
                                <a:rPr lang="it-IT" sz="24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rad>
                      <m:sSup>
                        <m:sSupPr>
                          <m:ctrlPr>
                            <a:rPr lang="it-IT" sz="24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it-IT" sz="24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it-IT" sz="24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it-IT" sz="240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sz="24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it-IT" sz="24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sup>
                      </m:sSup>
                      <m:sSup>
                        <m:sSupPr>
                          <m:ctrlP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it-IT" sz="28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it-IT" sz="2800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it-IT" sz="28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it-IT" sz="28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𝑡</m:t>
                                      </m:r>
                                      <m:func>
                                        <m:funcPr>
                                          <m:ctrlPr>
                                            <a:rPr lang="it-IT" sz="2800" i="1" dirty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it-IT" sz="2800" dirty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cos</m:t>
                                          </m:r>
                                        </m:fName>
                                        <m:e>
                                          <m:r>
                                            <a:rPr lang="it-IT" sz="2800" i="1" dirty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𝜗</m:t>
                                          </m:r>
                                        </m:e>
                                      </m:func>
                                    </m:e>
                                  </m:d>
                                </m:e>
                              </m:func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it-IT" sz="280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sz="28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it-IT" sz="28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it-IT" altLang="it-IT" sz="2600" dirty="0">
                  <a:latin typeface="Cambria Math" panose="02040503050406030204" pitchFamily="18" charset="0"/>
                  <a:ea typeface="Cambria Math" panose="02040503050406030204" pitchFamily="18" charset="0"/>
                  <a:sym typeface="MT Extra" panose="05050102010205020202" pitchFamily="18" charset="2"/>
                </a:endParaRPr>
              </a:p>
            </p:txBody>
          </p:sp>
        </mc:Choice>
        <mc:Fallback xmlns="">
          <p:sp>
            <p:nvSpPr>
              <p:cNvPr id="3" name="Segnaposto contenut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3350" y="166255"/>
                <a:ext cx="8244032" cy="6511636"/>
              </a:xfrm>
              <a:blipFill>
                <a:blip r:embed="rId2"/>
                <a:stretch>
                  <a:fillRect t="-562" r="-1109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37226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Segnaposto contenuto 2"/>
              <p:cNvSpPr>
                <a:spLocks noGrp="1"/>
              </p:cNvSpPr>
              <p:nvPr>
                <p:ph idx="1"/>
              </p:nvPr>
            </p:nvSpPr>
            <p:spPr>
              <a:xfrm>
                <a:off x="133350" y="166255"/>
                <a:ext cx="8244032" cy="6511636"/>
              </a:xfrm>
            </p:spPr>
            <p:txBody>
              <a:bodyPr>
                <a:normAutofit fontScale="92500"/>
              </a:bodyPr>
              <a:lstStyle/>
              <a:p>
                <a:pPr marL="114300" indent="0">
                  <a:buNone/>
                </a:pPr>
                <a:r>
                  <a:rPr lang="it-IT" sz="2400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Determinare i valori di </a:t>
                </a:r>
                <a14:m>
                  <m:oMath xmlns:m="http://schemas.openxmlformats.org/officeDocument/2006/math">
                    <m:r>
                      <a:rPr lang="it-IT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𝜗</m:t>
                    </m:r>
                  </m:oMath>
                </a14:m>
                <a:r>
                  <a:rPr lang="it-IT" sz="2400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per cui è definita la derivata direzionale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acc>
                          <m:accPr>
                            <m:chr m:val="⃗"/>
                            <m:ctrlPr>
                              <a:rPr lang="it-IT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it-IT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𝑣</m:t>
                            </m:r>
                          </m:e>
                        </m:acc>
                      </m:sub>
                    </m:sSub>
                    <m:r>
                      <a:rPr lang="it-IT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it-IT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t-IT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0,0</m:t>
                        </m:r>
                      </m:e>
                    </m:d>
                  </m:oMath>
                </a14:m>
                <a:r>
                  <a:rPr lang="it-IT" sz="2400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per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it-IT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it-IT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</m:acc>
                    <m:r>
                      <a:rPr lang="it-IT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it-IT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it-IT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it-IT" sz="240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it-IT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𝜗</m:t>
                            </m:r>
                          </m:e>
                        </m:func>
                        <m:r>
                          <a:rPr lang="it-IT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func>
                          <m:funcPr>
                            <m:ctrlPr>
                              <a:rPr lang="it-IT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it-IT" sz="240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it-IT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𝜗</m:t>
                            </m:r>
                          </m:e>
                        </m:func>
                      </m:e>
                    </m:d>
                  </m:oMath>
                </a14:m>
                <a:r>
                  <a:rPr lang="it-IT" sz="2400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. </a:t>
                </a:r>
              </a:p>
              <a:p>
                <a:pPr algn="just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altLang="it-IT" sz="2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MT Extra" panose="05050102010205020202" pitchFamily="18" charset="2"/>
                        </a:rPr>
                        <m:t>𝑔</m:t>
                      </m:r>
                      <m:d>
                        <m:dPr>
                          <m:ctrlPr>
                            <a:rPr lang="it-IT" altLang="it-IT" sz="2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MT Extra" panose="05050102010205020202" pitchFamily="18" charset="2"/>
                            </a:rPr>
                          </m:ctrlPr>
                        </m:dPr>
                        <m:e>
                          <m:r>
                            <a:rPr lang="it-IT" altLang="it-IT" sz="2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MT Extra" panose="05050102010205020202" pitchFamily="18" charset="2"/>
                            </a:rPr>
                            <m:t>𝑡</m:t>
                          </m:r>
                        </m:e>
                      </m:d>
                      <m:r>
                        <a:rPr lang="it-IT" altLang="it-IT" sz="2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MT Extra" panose="05050102010205020202" pitchFamily="18" charset="2"/>
                        </a:rPr>
                        <m:t>=</m:t>
                      </m:r>
                      <m:r>
                        <a:rPr lang="it-IT" altLang="it-IT" sz="2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MT Extra" panose="05050102010205020202" pitchFamily="18" charset="2"/>
                        </a:rPr>
                        <m:t>𝑓</m:t>
                      </m:r>
                      <m:d>
                        <m:dPr>
                          <m:ctrlPr>
                            <a:rPr lang="it-IT" altLang="it-IT" sz="2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MT Extra" panose="05050102010205020202" pitchFamily="18" charset="2"/>
                            </a:rPr>
                          </m:ctrlPr>
                        </m:dPr>
                        <m:e>
                          <m:r>
                            <a:rPr lang="it-IT" altLang="it-IT" sz="2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MT Extra" panose="05050102010205020202" pitchFamily="18" charset="2"/>
                            </a:rPr>
                            <m:t>𝑡</m:t>
                          </m:r>
                          <m:func>
                            <m:funcPr>
                              <m:ctrlPr>
                                <a:rPr lang="it-IT" altLang="it-IT" sz="2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MT Extra" panose="05050102010205020202" pitchFamily="18" charset="2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it-IT" altLang="it-IT" sz="26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MT Extra" panose="05050102010205020202" pitchFamily="18" charset="2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it-IT" altLang="it-IT" sz="2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MT Extra" panose="05050102010205020202" pitchFamily="18" charset="2"/>
                                </a:rPr>
                                <m:t>𝜗</m:t>
                              </m:r>
                            </m:e>
                          </m:func>
                          <m:r>
                            <a:rPr lang="it-IT" altLang="it-IT" sz="2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MT Extra" panose="05050102010205020202" pitchFamily="18" charset="2"/>
                            </a:rPr>
                            <m:t>,</m:t>
                          </m:r>
                          <m:r>
                            <a:rPr lang="it-IT" altLang="it-IT" sz="2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MT Extra" panose="05050102010205020202" pitchFamily="18" charset="2"/>
                            </a:rPr>
                            <m:t>𝑡</m:t>
                          </m:r>
                          <m:func>
                            <m:funcPr>
                              <m:ctrlPr>
                                <a:rPr lang="it-IT" altLang="it-IT" sz="2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MT Extra" panose="05050102010205020202" pitchFamily="18" charset="2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it-IT" altLang="it-IT" sz="26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MT Extra" panose="05050102010205020202" pitchFamily="18" charset="2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it-IT" altLang="it-IT" sz="2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MT Extra" panose="05050102010205020202" pitchFamily="18" charset="2"/>
                                </a:rPr>
                                <m:t>𝜗</m:t>
                              </m:r>
                            </m:e>
                          </m:func>
                        </m:e>
                      </m:d>
                      <m:r>
                        <a:rPr lang="it-IT" altLang="it-IT" sz="2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MT Extra" panose="05050102010205020202" pitchFamily="18" charset="2"/>
                        </a:rPr>
                        <m:t>=</m:t>
                      </m:r>
                    </m:oMath>
                  </m:oMathPara>
                </a14:m>
                <a:endParaRPr lang="it-IT" altLang="it-IT" sz="2600" b="0" i="1" dirty="0">
                  <a:latin typeface="Cambria Math" panose="02040503050406030204" pitchFamily="18" charset="0"/>
                  <a:ea typeface="Cambria Math" panose="02040503050406030204" pitchFamily="18" charset="0"/>
                  <a:sym typeface="MT Extra" panose="05050102010205020202" pitchFamily="18" charset="2"/>
                </a:endParaRPr>
              </a:p>
              <a:p>
                <a:pPr algn="just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altLang="it-IT" sz="2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MT Extra" panose="05050102010205020202" pitchFamily="18" charset="2"/>
                        </a:rPr>
                        <m:t>=</m:t>
                      </m:r>
                      <m:rad>
                        <m:radPr>
                          <m:ctrlP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g>
                        <m:e>
                          <m:sSup>
                            <m:sSupPr>
                              <m:ctrlP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it-IT" sz="2800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it-IT" sz="2800" b="0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  <m:func>
                                    <m:funcPr>
                                      <m:ctrlPr>
                                        <a:rPr lang="it-IT" sz="2800" b="0" i="1" dirty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it-IT" sz="2800" b="0" i="0" dirty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it-IT" sz="2800" b="0" i="1" dirty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𝜗</m:t>
                                      </m:r>
                                    </m:e>
                                  </m:func>
                                </m:e>
                              </m:d>
                            </m:e>
                            <m:sup>
                              <m: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sSup>
                            <m:sSupPr>
                              <m:ctrlP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it-IT" sz="28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it-IT" sz="28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it-IT" sz="2800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it-IT" sz="2800" i="1" dirty="0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it-IT" sz="2800" b="0" i="1" dirty="0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  <m:func>
                                            <m:funcPr>
                                              <m:ctrlPr>
                                                <a:rPr lang="it-IT" sz="2800" b="0" i="1" dirty="0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funcPr>
                                            <m:fNam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it-IT" sz="2800" b="0" i="0" dirty="0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cos</m:t>
                                              </m:r>
                                            </m:fName>
                                            <m:e>
                                              <m:r>
                                                <a:rPr lang="it-IT" sz="2800" b="0" i="1" dirty="0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𝜗</m:t>
                                              </m:r>
                                            </m:e>
                                          </m:func>
                                        </m:e>
                                      </m:d>
                                    </m:e>
                                  </m:func>
                                </m:e>
                              </m:d>
                            </m:e>
                            <m:sup>
                              <m: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it-IT" altLang="it-IT" sz="2600" dirty="0">
                  <a:latin typeface="Cambria Math" panose="02040503050406030204" pitchFamily="18" charset="0"/>
                  <a:ea typeface="Cambria Math" panose="02040503050406030204" pitchFamily="18" charset="0"/>
                  <a:sym typeface="MT Extra" panose="05050102010205020202" pitchFamily="18" charset="2"/>
                </a:endParaRPr>
              </a:p>
              <a:p>
                <a:pPr algn="just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altLang="it-IT" sz="2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MT Extra" panose="05050102010205020202" pitchFamily="18" charset="2"/>
                        </a:rPr>
                        <m:t>=</m:t>
                      </m:r>
                      <m:rad>
                        <m:radPr>
                          <m:ctrlPr>
                            <a:rPr lang="it-IT" sz="24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it-IT" sz="24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g>
                        <m:e>
                          <m:sSup>
                            <m:sSupPr>
                              <m:ctrlPr>
                                <a:rPr lang="it-IT" sz="24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it-IT" sz="24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it-IT" sz="24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it-IT" sz="2400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it-IT" sz="24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𝜗</m:t>
                                      </m:r>
                                    </m:e>
                                  </m:func>
                                </m:e>
                              </m:d>
                            </m:e>
                            <m:sup>
                              <m:r>
                                <a:rPr lang="it-IT" sz="24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rad>
                      <m:sSup>
                        <m:sSupPr>
                          <m:ctrlPr>
                            <a:rPr lang="it-IT" sz="24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it-IT" sz="24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it-IT" sz="24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it-IT" sz="240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sz="24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it-IT" sz="24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sup>
                      </m:sSup>
                      <m:sSup>
                        <m:sSupPr>
                          <m:ctrlP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it-IT" sz="28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it-IT" sz="2800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it-IT" sz="28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it-IT" sz="28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𝑡</m:t>
                                      </m:r>
                                      <m:func>
                                        <m:funcPr>
                                          <m:ctrlPr>
                                            <a:rPr lang="it-IT" sz="2800" i="1" dirty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it-IT" sz="2800" dirty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cos</m:t>
                                          </m:r>
                                        </m:fName>
                                        <m:e>
                                          <m:r>
                                            <a:rPr lang="it-IT" sz="2800" i="1" dirty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𝜗</m:t>
                                          </m:r>
                                        </m:e>
                                      </m:func>
                                    </m:e>
                                  </m:d>
                                </m:e>
                              </m:func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it-IT" sz="280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sz="28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it-IT" sz="28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it-IT" altLang="it-IT" sz="2600" dirty="0">
                  <a:latin typeface="Cambria Math" panose="02040503050406030204" pitchFamily="18" charset="0"/>
                  <a:ea typeface="Cambria Math" panose="02040503050406030204" pitchFamily="18" charset="0"/>
                  <a:sym typeface="MT Extra" panose="05050102010205020202" pitchFamily="18" charset="2"/>
                </a:endParaRPr>
              </a:p>
              <a:p>
                <a:pPr algn="ctr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it-IT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</m:t>
                          </m:r>
                        </m:e>
                        <m:sup>
                          <m:r>
                            <a:rPr lang="it-IT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it-IT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t-IT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it-IT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ad>
                        <m:radPr>
                          <m:ctrlP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g>
                        <m:e>
                          <m:sSup>
                            <m:sSupPr>
                              <m:ctrlP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it-IT" sz="28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it-IT" sz="28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it-IT" sz="2800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it-IT" sz="28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𝜗</m:t>
                                      </m:r>
                                    </m:e>
                                  </m:func>
                                </m:e>
                              </m:d>
                            </m:e>
                            <m:sup>
                              <m: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rad>
                      <m:sSup>
                        <m:sSupPr>
                          <m:ctrlP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it-IT" sz="280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sz="28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it-IT" sz="28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  <m:d>
                            <m:dPr>
                              <m:ctrlP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  <m:sup>
                          <m:r>
                            <a:rPr lang="it-IT" sz="28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sz="28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sup>
                      </m:sSup>
                      <m:sSup>
                        <m:sSupPr>
                          <m:ctrlP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it-IT" sz="28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it-IT" sz="2800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it-IT" sz="28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it-IT" sz="28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𝑡</m:t>
                                      </m:r>
                                      <m:func>
                                        <m:funcPr>
                                          <m:ctrlPr>
                                            <a:rPr lang="it-IT" sz="2800" i="1" dirty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it-IT" sz="2800" dirty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cos</m:t>
                                          </m:r>
                                        </m:fName>
                                        <m:e>
                                          <m:r>
                                            <a:rPr lang="it-IT" sz="2800" i="1" dirty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𝜗</m:t>
                                          </m:r>
                                        </m:e>
                                      </m:func>
                                    </m:e>
                                  </m:d>
                                </m:e>
                              </m:func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sup>
                      </m:sSup>
                      <m:r>
                        <a:rPr lang="it-IT" sz="28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it-IT" sz="28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altLang="it-IT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MT Extra" panose="05050102010205020202" pitchFamily="18" charset="2"/>
                        </a:rPr>
                        <m:t>+</m:t>
                      </m:r>
                      <m:rad>
                        <m:radPr>
                          <m:ctrlP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g>
                        <m:e>
                          <m:sSup>
                            <m:sSupPr>
                              <m:ctrlP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it-IT" sz="28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it-IT" sz="28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it-IT" sz="2800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it-IT" sz="28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𝜗</m:t>
                                      </m:r>
                                    </m:e>
                                  </m:func>
                                </m:e>
                              </m:d>
                            </m:e>
                            <m:sup>
                              <m: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rad>
                      <m:sSup>
                        <m:sSupPr>
                          <m:ctrlP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sup>
                      </m:sSup>
                      <m:f>
                        <m:fPr>
                          <m:ctrlPr>
                            <a:rPr lang="it-IT" altLang="it-IT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MT Extra" panose="05050102010205020202" pitchFamily="18" charset="2"/>
                            </a:rPr>
                          </m:ctrlPr>
                        </m:fPr>
                        <m:num>
                          <m:r>
                            <a:rPr lang="it-IT" altLang="it-IT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MT Extra" panose="05050102010205020202" pitchFamily="18" charset="2"/>
                            </a:rPr>
                            <m:t>2</m:t>
                          </m:r>
                        </m:num>
                        <m:den>
                          <m:r>
                            <a:rPr lang="it-IT" altLang="it-IT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MT Extra" panose="05050102010205020202" pitchFamily="18" charset="2"/>
                            </a:rPr>
                            <m:t>5</m:t>
                          </m:r>
                        </m:den>
                      </m:f>
                      <m:sSup>
                        <m:sSupPr>
                          <m:ctrlP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it-IT" sz="28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it-IT" sz="2800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it-IT" sz="28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it-IT" sz="28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𝑡</m:t>
                                      </m:r>
                                      <m:func>
                                        <m:funcPr>
                                          <m:ctrlPr>
                                            <a:rPr lang="it-IT" sz="2800" i="1" dirty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it-IT" sz="2800" dirty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cos</m:t>
                                          </m:r>
                                        </m:fName>
                                        <m:e>
                                          <m:r>
                                            <a:rPr lang="it-IT" sz="2800" i="1" dirty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𝜗</m:t>
                                          </m:r>
                                        </m:e>
                                      </m:func>
                                    </m:e>
                                  </m:d>
                                </m:e>
                              </m:func>
                            </m:e>
                          </m:d>
                        </m:e>
                        <m:sup>
                          <m:r>
                            <a:rPr lang="it-IT" sz="28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sz="28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sup>
                      </m:sSup>
                      <m:d>
                        <m:dPr>
                          <m:ctrlP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it-IT" sz="2800" b="0" i="0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it-IT" sz="28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it-IT" sz="28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  <m:func>
                                    <m:funcPr>
                                      <m:ctrlPr>
                                        <a:rPr lang="it-IT" sz="28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it-IT" sz="2800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it-IT" sz="28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𝜗</m:t>
                                      </m:r>
                                    </m:e>
                                  </m:func>
                                </m:e>
                              </m:d>
                            </m:e>
                          </m:func>
                        </m:e>
                      </m:d>
                      <m:d>
                        <m:dPr>
                          <m:ctrlP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it-IT" sz="2800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𝜗</m:t>
                              </m:r>
                            </m:e>
                          </m:func>
                        </m:e>
                      </m:d>
                    </m:oMath>
                  </m:oMathPara>
                </a14:m>
                <a:endParaRPr lang="it-IT" sz="28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3" name="Segnaposto contenut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3350" y="166255"/>
                <a:ext cx="8244032" cy="6511636"/>
              </a:xfrm>
              <a:blipFill>
                <a:blip r:embed="rId2"/>
                <a:stretch>
                  <a:fillRect t="-56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35586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Segnaposto contenuto 2"/>
              <p:cNvSpPr>
                <a:spLocks noGrp="1"/>
              </p:cNvSpPr>
              <p:nvPr>
                <p:ph idx="1"/>
              </p:nvPr>
            </p:nvSpPr>
            <p:spPr>
              <a:xfrm>
                <a:off x="133350" y="166255"/>
                <a:ext cx="8244032" cy="6511636"/>
              </a:xfrm>
            </p:spPr>
            <p:txBody>
              <a:bodyPr>
                <a:normAutofit fontScale="77500" lnSpcReduction="20000"/>
              </a:bodyPr>
              <a:lstStyle/>
              <a:p>
                <a:pPr marL="114300" indent="0">
                  <a:buNone/>
                </a:pPr>
                <a:r>
                  <a:rPr lang="it-IT" sz="2400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Determinare i valori di </a:t>
                </a:r>
                <a14:m>
                  <m:oMath xmlns:m="http://schemas.openxmlformats.org/officeDocument/2006/math">
                    <m:r>
                      <a:rPr lang="it-IT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𝜗</m:t>
                    </m:r>
                  </m:oMath>
                </a14:m>
                <a:r>
                  <a:rPr lang="it-IT" sz="2400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per cui è definita la derivata direzionale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acc>
                          <m:accPr>
                            <m:chr m:val="⃗"/>
                            <m:ctrlPr>
                              <a:rPr lang="it-IT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it-IT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𝑣</m:t>
                            </m:r>
                          </m:e>
                        </m:acc>
                      </m:sub>
                    </m:sSub>
                    <m:r>
                      <a:rPr lang="it-IT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it-IT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t-IT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0,0</m:t>
                        </m:r>
                      </m:e>
                    </m:d>
                  </m:oMath>
                </a14:m>
                <a:r>
                  <a:rPr lang="it-IT" sz="2400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per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it-IT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it-IT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</m:acc>
                    <m:r>
                      <a:rPr lang="it-IT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it-IT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it-IT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it-IT" sz="240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it-IT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𝜗</m:t>
                            </m:r>
                          </m:e>
                        </m:func>
                        <m:r>
                          <a:rPr lang="it-IT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func>
                          <m:funcPr>
                            <m:ctrlPr>
                              <a:rPr lang="it-IT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it-IT" sz="240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it-IT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𝜗</m:t>
                            </m:r>
                          </m:e>
                        </m:func>
                      </m:e>
                    </m:d>
                  </m:oMath>
                </a14:m>
                <a:r>
                  <a:rPr lang="it-IT" sz="2400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. </a:t>
                </a:r>
              </a:p>
              <a:p>
                <a:pPr algn="ctr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it-IT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</m:t>
                          </m:r>
                        </m:e>
                        <m:sup>
                          <m:r>
                            <a:rPr lang="it-IT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it-IT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t-IT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it-IT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ad>
                        <m:radPr>
                          <m:ctrlP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g>
                        <m:e>
                          <m:sSup>
                            <m:sSupPr>
                              <m:ctrlP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it-IT" sz="28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it-IT" sz="28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it-IT" sz="2800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it-IT" sz="28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𝜗</m:t>
                                      </m:r>
                                    </m:e>
                                  </m:func>
                                </m:e>
                              </m:d>
                            </m:e>
                            <m:sup>
                              <m: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rad>
                      <m:sSup>
                        <m:sSupPr>
                          <m:ctrlP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  <m:d>
                            <m:dPr>
                              <m:ctrlP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  <m:sup>
                          <m: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sup>
                      </m:sSup>
                      <m:sSup>
                        <m:sSupPr>
                          <m:ctrlP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it-IT" sz="28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it-IT" sz="2800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it-IT" sz="28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it-IT" sz="28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𝑡</m:t>
                                      </m:r>
                                      <m:func>
                                        <m:funcPr>
                                          <m:ctrlPr>
                                            <a:rPr lang="it-IT" sz="2800" i="1" dirty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it-IT" sz="2800" dirty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cos</m:t>
                                          </m:r>
                                        </m:fName>
                                        <m:e>
                                          <m:r>
                                            <a:rPr lang="it-IT" sz="2800" i="1" dirty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𝜗</m:t>
                                          </m:r>
                                        </m:e>
                                      </m:func>
                                    </m:e>
                                  </m:d>
                                </m:e>
                              </m:func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sup>
                      </m:sSup>
                      <m:r>
                        <a:rPr lang="it-IT" sz="28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it-IT" sz="28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altLang="it-IT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MT Extra" panose="05050102010205020202" pitchFamily="18" charset="2"/>
                        </a:rPr>
                        <m:t>+</m:t>
                      </m:r>
                      <m:rad>
                        <m:radPr>
                          <m:ctrlP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g>
                        <m:e>
                          <m:sSup>
                            <m:sSupPr>
                              <m:ctrlP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it-IT" sz="28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it-IT" sz="28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it-IT" sz="2800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it-IT" sz="28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𝜗</m:t>
                                      </m:r>
                                    </m:e>
                                  </m:func>
                                </m:e>
                              </m:d>
                            </m:e>
                            <m:sup>
                              <m: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rad>
                      <m:sSup>
                        <m:sSupPr>
                          <m:ctrlP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sup>
                      </m:sSup>
                      <m:f>
                        <m:fPr>
                          <m:ctrlPr>
                            <a:rPr lang="it-IT" altLang="it-IT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MT Extra" panose="05050102010205020202" pitchFamily="18" charset="2"/>
                            </a:rPr>
                          </m:ctrlPr>
                        </m:fPr>
                        <m:num>
                          <m:r>
                            <a:rPr lang="it-IT" altLang="it-IT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MT Extra" panose="05050102010205020202" pitchFamily="18" charset="2"/>
                            </a:rPr>
                            <m:t>2</m:t>
                          </m:r>
                        </m:num>
                        <m:den>
                          <m:r>
                            <a:rPr lang="it-IT" altLang="it-IT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MT Extra" panose="05050102010205020202" pitchFamily="18" charset="2"/>
                            </a:rPr>
                            <m:t>5</m:t>
                          </m:r>
                        </m:den>
                      </m:f>
                      <m:sSup>
                        <m:sSupPr>
                          <m:ctrlP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it-IT" sz="28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it-IT" sz="2800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it-IT" sz="28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it-IT" sz="28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𝑡</m:t>
                                      </m:r>
                                      <m:func>
                                        <m:funcPr>
                                          <m:ctrlPr>
                                            <a:rPr lang="it-IT" sz="2800" i="1" dirty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it-IT" sz="2800" dirty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cos</m:t>
                                          </m:r>
                                        </m:fName>
                                        <m:e>
                                          <m:r>
                                            <a:rPr lang="it-IT" sz="2800" i="1" dirty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𝜗</m:t>
                                          </m:r>
                                        </m:e>
                                      </m:func>
                                    </m:e>
                                  </m:d>
                                </m:e>
                              </m:func>
                            </m:e>
                          </m:d>
                        </m:e>
                        <m:sup>
                          <m: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sup>
                      </m:sSup>
                      <m:d>
                        <m:dPr>
                          <m:ctrlP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it-IT" sz="2800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it-IT" sz="28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it-IT" sz="28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  <m:func>
                                    <m:funcPr>
                                      <m:ctrlPr>
                                        <a:rPr lang="it-IT" sz="28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it-IT" sz="2800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it-IT" sz="28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𝜗</m:t>
                                      </m:r>
                                    </m:e>
                                  </m:func>
                                </m:e>
                              </m:d>
                            </m:e>
                          </m:func>
                        </m:e>
                      </m:d>
                      <m:d>
                        <m:dPr>
                          <m:ctrlP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it-IT" sz="2800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𝜗</m:t>
                              </m:r>
                            </m:e>
                          </m:func>
                        </m:e>
                      </m:d>
                      <m:r>
                        <a:rPr lang="it-IT" sz="28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it-IT" sz="28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it-IT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it-IT" sz="2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it-IT" sz="280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it-IT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it-IT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sSup>
                                <m:sSupPr>
                                  <m:ctrlPr>
                                    <a:rPr lang="it-IT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it-IT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  <m:sup>
                                  <m:r>
                                    <a:rPr lang="it-IT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±</m:t>
                                  </m:r>
                                </m:sup>
                              </m:sSup>
                            </m:lim>
                          </m:limLow>
                        </m:fName>
                        <m:e>
                          <m:sSup>
                            <m:sSupPr>
                              <m:ctrlPr>
                                <a:rPr lang="it-IT" sz="2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t-IT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𝑔</m:t>
                              </m:r>
                            </m:e>
                            <m:sup>
                              <m:r>
                                <a:rPr lang="it-IT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d>
                            <m:dPr>
                              <m:ctrlPr>
                                <a:rPr lang="it-IT" sz="2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it-IT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func>
                      <m:r>
                        <a:rPr lang="it-IT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limLow>
                        <m:limLowPr>
                          <m:ctrlPr>
                            <a:rPr lang="it-IT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it-IT" sz="28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lim</m:t>
                          </m:r>
                        </m:e>
                        <m:lim>
                          <m:r>
                            <a:rPr lang="it-IT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it-IT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</m:t>
                          </m:r>
                          <m:sSup>
                            <m:sSupPr>
                              <m:ctrlPr>
                                <a:rPr lang="it-IT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t-IT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e>
                            <m:sup>
                              <m:r>
                                <a:rPr lang="it-IT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±</m:t>
                              </m:r>
                            </m:sup>
                          </m:sSup>
                        </m:lim>
                      </m:limLow>
                      <m:rad>
                        <m:radPr>
                          <m:ctrlP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g>
                        <m:e>
                          <m:sSup>
                            <m:sSupPr>
                              <m:ctrlP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it-IT" sz="28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it-IT" sz="28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it-IT" sz="2800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it-IT" sz="28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𝜗</m:t>
                                      </m:r>
                                    </m:e>
                                  </m:func>
                                </m:e>
                              </m:d>
                            </m:e>
                            <m:sup>
                              <m: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rad>
                      <m:sSup>
                        <m:sSupPr>
                          <m:ctrlP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  <m:d>
                            <m:dPr>
                              <m:ctrlP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  <m:sup>
                          <m: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sup>
                      </m:sSup>
                      <m:sSup>
                        <m:sSupPr>
                          <m:ctrlP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it-IT" sz="28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it-IT" sz="2800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it-IT" sz="28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it-IT" sz="28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𝑡</m:t>
                                      </m:r>
                                      <m:func>
                                        <m:funcPr>
                                          <m:ctrlPr>
                                            <a:rPr lang="it-IT" sz="2800" i="1" dirty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it-IT" sz="2800" dirty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cos</m:t>
                                          </m:r>
                                        </m:fName>
                                        <m:e>
                                          <m:r>
                                            <a:rPr lang="it-IT" sz="2800" i="1" dirty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𝜗</m:t>
                                          </m:r>
                                        </m:e>
                                      </m:func>
                                    </m:e>
                                  </m:d>
                                </m:e>
                              </m:func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sup>
                      </m:sSup>
                      <m:r>
                        <a:rPr lang="it-IT" sz="28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it-IT" sz="28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limLow>
                        <m:limLowPr>
                          <m:ctrlPr>
                            <a:rPr lang="it-IT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it-IT" sz="28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lim</m:t>
                          </m:r>
                        </m:e>
                        <m:lim>
                          <m:r>
                            <a:rPr lang="it-IT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it-IT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</m:t>
                          </m:r>
                          <m:sSup>
                            <m:sSupPr>
                              <m:ctrlPr>
                                <a:rPr lang="it-IT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t-IT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e>
                            <m:sup>
                              <m:r>
                                <a:rPr lang="it-IT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±</m:t>
                              </m:r>
                            </m:sup>
                          </m:sSup>
                        </m:lim>
                      </m:limLow>
                      <m:rad>
                        <m:radPr>
                          <m:ctrlP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g>
                        <m:e>
                          <m:sSup>
                            <m:sSupPr>
                              <m:ctrlP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it-IT" sz="28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it-IT" sz="28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it-IT" sz="2800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it-IT" sz="28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𝜗</m:t>
                                      </m:r>
                                    </m:e>
                                  </m:func>
                                </m:e>
                              </m:d>
                            </m:e>
                            <m:sup>
                              <m: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rad>
                      <m:sSup>
                        <m:sSupPr>
                          <m:ctrlP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sup>
                      </m:sSup>
                      <m:f>
                        <m:fPr>
                          <m:ctrlPr>
                            <a:rPr lang="it-IT" altLang="it-IT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MT Extra" panose="05050102010205020202" pitchFamily="18" charset="2"/>
                            </a:rPr>
                          </m:ctrlPr>
                        </m:fPr>
                        <m:num>
                          <m:r>
                            <a:rPr lang="it-IT" altLang="it-IT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MT Extra" panose="05050102010205020202" pitchFamily="18" charset="2"/>
                            </a:rPr>
                            <m:t>2</m:t>
                          </m:r>
                        </m:num>
                        <m:den>
                          <m:r>
                            <a:rPr lang="it-IT" altLang="it-IT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MT Extra" panose="05050102010205020202" pitchFamily="18" charset="2"/>
                            </a:rPr>
                            <m:t>5</m:t>
                          </m:r>
                        </m:den>
                      </m:f>
                      <m:sSup>
                        <m:sSupPr>
                          <m:ctrlP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it-IT" sz="28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it-IT" sz="2800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it-IT" sz="28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it-IT" sz="28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𝑡</m:t>
                                      </m:r>
                                      <m:func>
                                        <m:funcPr>
                                          <m:ctrlPr>
                                            <a:rPr lang="it-IT" sz="2800" i="1" dirty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it-IT" sz="2800" dirty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cos</m:t>
                                          </m:r>
                                        </m:fName>
                                        <m:e>
                                          <m:r>
                                            <a:rPr lang="it-IT" sz="2800" i="1" dirty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𝜗</m:t>
                                          </m:r>
                                        </m:e>
                                      </m:func>
                                    </m:e>
                                  </m:d>
                                </m:e>
                              </m:func>
                            </m:e>
                          </m:d>
                        </m:e>
                        <m:sup>
                          <m: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sup>
                      </m:sSup>
                      <m:d>
                        <m:dPr>
                          <m:ctrlP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it-IT" sz="2800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it-IT" sz="28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it-IT" sz="28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  <m:func>
                                    <m:funcPr>
                                      <m:ctrlPr>
                                        <a:rPr lang="it-IT" sz="28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it-IT" sz="2800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it-IT" sz="28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𝜗</m:t>
                                      </m:r>
                                    </m:e>
                                  </m:func>
                                </m:e>
                              </m:d>
                            </m:e>
                          </m:func>
                        </m:e>
                      </m:d>
                      <m:d>
                        <m:dPr>
                          <m:ctrlP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it-IT" sz="2800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𝜗</m:t>
                              </m:r>
                            </m:e>
                          </m:func>
                        </m:e>
                      </m:d>
                      <m:r>
                        <a:rPr lang="it-IT" sz="28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it-IT" sz="2800" i="1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ad>
                        <m:radPr>
                          <m:ctrlP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g>
                        <m:e>
                          <m:sSup>
                            <m:sSupPr>
                              <m:ctrlP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it-IT" sz="28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it-IT" sz="28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it-IT" sz="2800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it-IT" sz="28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𝜗</m:t>
                                      </m:r>
                                    </m:e>
                                  </m:func>
                                </m:e>
                              </m:d>
                            </m:e>
                            <m:sup>
                              <m: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rad>
                      <m:limLow>
                        <m:limLowPr>
                          <m:ctrlPr>
                            <a:rPr lang="it-IT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it-IT" sz="28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lim</m:t>
                          </m:r>
                        </m:e>
                        <m:lim>
                          <m:r>
                            <a:rPr lang="it-IT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it-IT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</m:t>
                          </m:r>
                          <m:sSup>
                            <m:sSupPr>
                              <m:ctrlPr>
                                <a:rPr lang="it-IT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t-IT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e>
                            <m:sup>
                              <m:r>
                                <a:rPr lang="it-IT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±</m:t>
                              </m:r>
                            </m:sup>
                          </m:sSup>
                        </m:lim>
                      </m:limLow>
                      <m:sSup>
                        <m:sSupPr>
                          <m:ctrlP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  <m:sup>
                          <m: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sup>
                      </m:sSup>
                      <m:sSup>
                        <m:sSupPr>
                          <m:ctrlP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it-IT" sz="28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it-IT" sz="2800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it-IT" sz="28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it-IT" sz="28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𝑡</m:t>
                                      </m:r>
                                      <m:func>
                                        <m:funcPr>
                                          <m:ctrlPr>
                                            <a:rPr lang="it-IT" sz="2800" i="1" dirty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it-IT" sz="2800" dirty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cos</m:t>
                                          </m:r>
                                        </m:fName>
                                        <m:e>
                                          <m:r>
                                            <a:rPr lang="it-IT" sz="2800" i="1" dirty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𝜗</m:t>
                                          </m:r>
                                        </m:e>
                                      </m:func>
                                    </m:e>
                                  </m:d>
                                </m:e>
                              </m:func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sup>
                      </m:sSup>
                      <m:r>
                        <a:rPr lang="it-IT" sz="28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it-IT" sz="2800" i="1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r>
                      <a:rPr lang="it-IT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it-IT" altLang="it-IT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MT Extra" panose="05050102010205020202" pitchFamily="18" charset="2"/>
                          </a:rPr>
                        </m:ctrlPr>
                      </m:fPr>
                      <m:num>
                        <m:r>
                          <a:rPr lang="it-IT" altLang="it-IT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MT Extra" panose="05050102010205020202" pitchFamily="18" charset="2"/>
                          </a:rPr>
                          <m:t>2</m:t>
                        </m:r>
                      </m:num>
                      <m:den>
                        <m:r>
                          <a:rPr lang="it-IT" altLang="it-IT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MT Extra" panose="05050102010205020202" pitchFamily="18" charset="2"/>
                          </a:rPr>
                          <m:t>5</m:t>
                        </m:r>
                      </m:den>
                    </m:f>
                    <m:d>
                      <m:dPr>
                        <m:ctrlPr>
                          <a:rPr lang="it-IT" sz="2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it-IT" sz="28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it-IT" sz="2800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it-IT" sz="28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𝜗</m:t>
                            </m:r>
                          </m:e>
                        </m:func>
                      </m:e>
                    </m:d>
                    <m:rad>
                      <m:radPr>
                        <m:ctrlPr>
                          <a:rPr lang="it-IT" sz="2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it-IT" sz="2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g>
                      <m:e>
                        <m:sSup>
                          <m:sSupPr>
                            <m:ctrlPr>
                              <a:rPr lang="it-IT" sz="28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it-IT" sz="2800" i="1" dirty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unc>
                                  <m:funcPr>
                                    <m:ctrlPr>
                                      <a:rPr lang="it-IT" sz="2800" i="1" dirty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it-IT" sz="2800" dirty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sin</m:t>
                                    </m:r>
                                  </m:fName>
                                  <m:e>
                                    <m:r>
                                      <a:rPr lang="it-IT" sz="2800" i="1" dirty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𝜗</m:t>
                                    </m:r>
                                  </m:e>
                                </m:func>
                              </m:e>
                            </m:d>
                          </m:e>
                          <m:sup>
                            <m:r>
                              <a:rPr lang="it-IT" sz="28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e>
                    </m:rad>
                    <m:limLow>
                      <m:limLowPr>
                        <m:ctrlPr>
                          <a:rPr lang="it-IT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limLowPr>
                      <m:e>
                        <m:r>
                          <m:rPr>
                            <m:sty m:val="p"/>
                          </m:rPr>
                          <a:rPr lang="it-IT" sz="28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lim</m:t>
                        </m:r>
                      </m:e>
                      <m:lim>
                        <m:r>
                          <a:rPr lang="it-IT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  <m:r>
                          <a:rPr lang="it-IT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→</m:t>
                        </m:r>
                        <m:sSup>
                          <m:sSupPr>
                            <m:ctrlPr>
                              <a:rPr lang="it-IT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t-IT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e>
                          <m:sup>
                            <m:r>
                              <a:rPr lang="it-IT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±</m:t>
                            </m:r>
                          </m:sup>
                        </m:sSup>
                      </m:lim>
                    </m:limLow>
                    <m:sSup>
                      <m:sSupPr>
                        <m:ctrlPr>
                          <a:rPr lang="it-IT" sz="2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it-IT" sz="28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it-IT" sz="28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e>
                      <m:sup>
                        <m:f>
                          <m:fPr>
                            <m:ctrlPr>
                              <a:rPr lang="it-IT" sz="28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it-IT" sz="28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it-IT" sz="28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5</m:t>
                            </m:r>
                          </m:den>
                        </m:f>
                      </m:sup>
                    </m:sSup>
                    <m:sSup>
                      <m:sSupPr>
                        <m:ctrlPr>
                          <a:rPr lang="it-IT" sz="2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it-IT" sz="28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func>
                              <m:funcPr>
                                <m:ctrlPr>
                                  <a:rPr lang="it-IT" sz="2800" i="1" dirty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it-IT" sz="2800" dirty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sin</m:t>
                                </m:r>
                              </m:fName>
                              <m:e>
                                <m:d>
                                  <m:dPr>
                                    <m:ctrlPr>
                                      <a:rPr lang="it-IT" sz="2800" i="1" dirty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it-IT" sz="2800" i="1" dirty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𝑡</m:t>
                                    </m:r>
                                    <m:func>
                                      <m:funcPr>
                                        <m:ctrlPr>
                                          <a:rPr lang="it-IT" sz="2800" i="1" dirty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it-IT" sz="2800" dirty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cos</m:t>
                                        </m:r>
                                      </m:fName>
                                      <m:e>
                                        <m:r>
                                          <a:rPr lang="it-IT" sz="2800" i="1" dirty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𝜗</m:t>
                                        </m:r>
                                      </m:e>
                                    </m:func>
                                  </m:e>
                                </m:d>
                              </m:e>
                            </m:func>
                          </m:e>
                        </m:d>
                      </m:e>
                      <m:sup>
                        <m:r>
                          <a:rPr lang="it-IT" sz="2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it-IT" sz="28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it-IT" sz="28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it-IT" sz="28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5</m:t>
                            </m:r>
                          </m:den>
                        </m:f>
                      </m:sup>
                    </m:sSup>
                  </m:oMath>
                </a14:m>
                <a:r>
                  <a:rPr lang="it-IT" sz="28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it-IT" sz="2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it-IT" sz="28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it-IT" sz="2800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d>
                              <m:dPr>
                                <m:ctrlPr>
                                  <a:rPr lang="it-IT" sz="2800" i="1" dirty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it-IT" sz="2800" i="1" dirty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  <m:func>
                                  <m:funcPr>
                                    <m:ctrlPr>
                                      <a:rPr lang="it-IT" sz="2800" i="1" dirty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it-IT" sz="2800" dirty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cos</m:t>
                                    </m:r>
                                  </m:fName>
                                  <m:e>
                                    <m:r>
                                      <a:rPr lang="it-IT" sz="2800" i="1" dirty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𝜗</m:t>
                                    </m:r>
                                  </m:e>
                                </m:func>
                              </m:e>
                            </m:d>
                          </m:e>
                        </m:func>
                      </m:e>
                    </m:d>
                  </m:oMath>
                </a14:m>
                <a:endParaRPr lang="it-IT" sz="2800" i="1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>
                  <a:lnSpc>
                    <a:spcPct val="150000"/>
                  </a:lnSpc>
                  <a:buNone/>
                </a:pPr>
                <a:endParaRPr lang="it-IT" sz="28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3" name="Segnaposto contenut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3350" y="166255"/>
                <a:ext cx="8244032" cy="6511636"/>
              </a:xfrm>
              <a:blipFill>
                <a:blip r:embed="rId2"/>
                <a:stretch>
                  <a:fillRect t="-1404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14264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Segnaposto contenuto 2"/>
              <p:cNvSpPr>
                <a:spLocks noGrp="1"/>
              </p:cNvSpPr>
              <p:nvPr>
                <p:ph idx="1"/>
              </p:nvPr>
            </p:nvSpPr>
            <p:spPr>
              <a:xfrm>
                <a:off x="133350" y="166255"/>
                <a:ext cx="8244032" cy="6511636"/>
              </a:xfrm>
            </p:spPr>
            <p:txBody>
              <a:bodyPr>
                <a:normAutofit/>
              </a:bodyPr>
              <a:lstStyle/>
              <a:p>
                <a:pPr marL="114300" indent="0">
                  <a:buNone/>
                </a:pPr>
                <a:r>
                  <a:rPr lang="it-IT" sz="2400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Determinare i valori di </a:t>
                </a:r>
                <a14:m>
                  <m:oMath xmlns:m="http://schemas.openxmlformats.org/officeDocument/2006/math">
                    <m:r>
                      <a:rPr lang="it-IT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𝜗</m:t>
                    </m:r>
                  </m:oMath>
                </a14:m>
                <a:r>
                  <a:rPr lang="it-IT" sz="2400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per cui è definita la derivata direzionale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acc>
                          <m:accPr>
                            <m:chr m:val="⃗"/>
                            <m:ctrlPr>
                              <a:rPr lang="it-IT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it-IT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𝑣</m:t>
                            </m:r>
                          </m:e>
                        </m:acc>
                      </m:sub>
                    </m:sSub>
                    <m:r>
                      <a:rPr lang="it-IT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it-IT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t-IT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0,0</m:t>
                        </m:r>
                      </m:e>
                    </m:d>
                  </m:oMath>
                </a14:m>
                <a:r>
                  <a:rPr lang="it-IT" sz="2400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per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it-IT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it-IT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</m:acc>
                    <m:r>
                      <a:rPr lang="it-IT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it-IT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it-IT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it-IT" sz="240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it-IT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𝜗</m:t>
                            </m:r>
                          </m:e>
                        </m:func>
                        <m:r>
                          <a:rPr lang="it-IT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func>
                          <m:funcPr>
                            <m:ctrlPr>
                              <a:rPr lang="it-IT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it-IT" sz="240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it-IT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𝜗</m:t>
                            </m:r>
                          </m:e>
                        </m:func>
                      </m:e>
                    </m:d>
                  </m:oMath>
                </a14:m>
                <a:r>
                  <a:rPr lang="it-IT" sz="2400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. </a:t>
                </a:r>
              </a:p>
              <a:p>
                <a:pPr algn="ctr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it-IT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it-IT" sz="2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it-IT" sz="280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it-IT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it-IT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sSup>
                                <m:sSupPr>
                                  <m:ctrlPr>
                                    <a:rPr lang="it-IT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it-IT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  <m:sup>
                                  <m:r>
                                    <a:rPr lang="it-IT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±</m:t>
                                  </m:r>
                                </m:sup>
                              </m:sSup>
                            </m:lim>
                          </m:limLow>
                        </m:fName>
                        <m:e>
                          <m:sSup>
                            <m:sSupPr>
                              <m:ctrlPr>
                                <a:rPr lang="it-IT" sz="2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t-IT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𝑔</m:t>
                              </m:r>
                            </m:e>
                            <m:sup>
                              <m:r>
                                <a:rPr lang="it-IT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d>
                            <m:dPr>
                              <m:ctrlPr>
                                <a:rPr lang="it-IT" sz="2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it-IT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func>
                      <m:r>
                        <a:rPr lang="it-IT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ad>
                        <m:radPr>
                          <m:ctrlP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g>
                        <m:e>
                          <m:sSup>
                            <m:sSupPr>
                              <m:ctrlP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it-IT" sz="28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it-IT" sz="28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it-IT" sz="2800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it-IT" sz="28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𝜗</m:t>
                                      </m:r>
                                    </m:e>
                                  </m:func>
                                </m:e>
                              </m:d>
                            </m:e>
                            <m:sup>
                              <m: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rad>
                      <m:limLow>
                        <m:limLowPr>
                          <m:ctrlPr>
                            <a:rPr lang="it-IT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it-IT" sz="28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lim</m:t>
                          </m:r>
                        </m:e>
                        <m:lim>
                          <m:r>
                            <a:rPr lang="it-IT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it-IT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</m:t>
                          </m:r>
                          <m:sSup>
                            <m:sSupPr>
                              <m:ctrlPr>
                                <a:rPr lang="it-IT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t-IT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e>
                            <m:sup>
                              <m:r>
                                <a:rPr lang="it-IT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±</m:t>
                              </m:r>
                            </m:sup>
                          </m:sSup>
                        </m:lim>
                      </m:limLow>
                      <m:sSup>
                        <m:sSupPr>
                          <m:ctrlP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  <m:sup>
                          <m: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sup>
                      </m:sSup>
                      <m:sSup>
                        <m:sSupPr>
                          <m:ctrlP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it-IT" sz="28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it-IT" sz="2800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it-IT" sz="28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it-IT" sz="28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𝑡</m:t>
                                      </m:r>
                                      <m:func>
                                        <m:funcPr>
                                          <m:ctrlPr>
                                            <a:rPr lang="it-IT" sz="2800" i="1" dirty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it-IT" sz="2800" dirty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cos</m:t>
                                          </m:r>
                                        </m:fName>
                                        <m:e>
                                          <m:r>
                                            <a:rPr lang="it-IT" sz="2800" i="1" dirty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𝜗</m:t>
                                          </m:r>
                                        </m:e>
                                      </m:func>
                                    </m:e>
                                  </m:d>
                                </m:e>
                              </m:func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sup>
                      </m:sSup>
                      <m:r>
                        <a:rPr lang="it-IT" sz="28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it-IT" sz="2800" i="1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altLang="it-IT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MT Extra" panose="05050102010205020202" pitchFamily="18" charset="2"/>
                            </a:rPr>
                          </m:ctrlPr>
                        </m:fPr>
                        <m:num>
                          <m:r>
                            <a:rPr lang="it-IT" altLang="it-IT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MT Extra" panose="05050102010205020202" pitchFamily="18" charset="2"/>
                            </a:rPr>
                            <m:t>2</m:t>
                          </m:r>
                        </m:num>
                        <m:den>
                          <m:r>
                            <a:rPr lang="it-IT" altLang="it-IT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MT Extra" panose="05050102010205020202" pitchFamily="18" charset="2"/>
                            </a:rPr>
                            <m:t>5</m:t>
                          </m:r>
                        </m:den>
                      </m:f>
                      <m:d>
                        <m:dPr>
                          <m:ctrlPr>
                            <a:rPr lang="it-IT" sz="24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it-IT" sz="24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it-IT" sz="2400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it-IT" sz="24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𝜗</m:t>
                              </m:r>
                            </m:e>
                          </m:func>
                        </m:e>
                      </m:d>
                      <m:rad>
                        <m:radPr>
                          <m:ctrlPr>
                            <a:rPr lang="it-IT" sz="24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it-IT" sz="24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g>
                        <m:e>
                          <m:sSup>
                            <m:sSupPr>
                              <m:ctrlPr>
                                <a:rPr lang="it-IT" sz="24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it-IT" sz="24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it-IT" sz="24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it-IT" sz="2400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it-IT" sz="24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𝜗</m:t>
                                      </m:r>
                                    </m:e>
                                  </m:func>
                                </m:e>
                              </m:d>
                            </m:e>
                            <m:sup>
                              <m:r>
                                <a:rPr lang="it-IT" sz="24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rad>
                      <m:limLow>
                        <m:limLowPr>
                          <m:ctrlPr>
                            <a:rPr lang="it-IT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it-IT" sz="24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lim</m:t>
                          </m:r>
                        </m:e>
                        <m:lim>
                          <m:r>
                            <a:rPr lang="it-IT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it-IT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</m:t>
                          </m:r>
                          <m:sSup>
                            <m:sSupPr>
                              <m:ctrlPr>
                                <a:rPr lang="it-IT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t-IT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e>
                            <m:sup>
                              <m:r>
                                <a:rPr lang="it-IT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±</m:t>
                              </m:r>
                            </m:sup>
                          </m:sSup>
                        </m:lim>
                      </m:limLow>
                      <m:sSup>
                        <m:sSupPr>
                          <m:ctrlPr>
                            <a:rPr lang="it-IT" sz="24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it-IT" sz="24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it-IT" sz="24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it-IT" sz="24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sz="24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it-IT" sz="24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sup>
                      </m:sSup>
                      <m:sSup>
                        <m:sSupPr>
                          <m:ctrlPr>
                            <a:rPr lang="it-IT" sz="24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it-IT" sz="24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it-IT" sz="24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it-IT" sz="2400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it-IT" sz="24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it-IT" sz="24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𝑡</m:t>
                                      </m:r>
                                      <m:func>
                                        <m:funcPr>
                                          <m:ctrlPr>
                                            <a:rPr lang="it-IT" sz="2400" i="1" dirty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it-IT" sz="2400" dirty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cos</m:t>
                                          </m:r>
                                        </m:fName>
                                        <m:e>
                                          <m:r>
                                            <a:rPr lang="it-IT" sz="2400" i="1" dirty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𝜗</m:t>
                                          </m:r>
                                        </m:e>
                                      </m:func>
                                    </m:e>
                                  </m:d>
                                </m:e>
                              </m:func>
                            </m:e>
                          </m:d>
                        </m:e>
                        <m:sup>
                          <m:r>
                            <a:rPr lang="it-IT" sz="24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it-IT" sz="24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sz="24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it-IT" sz="24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sup>
                      </m:sSup>
                      <m:d>
                        <m:dPr>
                          <m:ctrlPr>
                            <a:rPr lang="it-IT" sz="24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it-IT" sz="24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it-IT" sz="2400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it-IT" sz="24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it-IT" sz="24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  <m:func>
                                    <m:funcPr>
                                      <m:ctrlPr>
                                        <a:rPr lang="it-IT" sz="24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it-IT" sz="2400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it-IT" sz="24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𝜗</m:t>
                                      </m:r>
                                    </m:e>
                                  </m:func>
                                </m:e>
                              </m:d>
                            </m:e>
                          </m:func>
                        </m:e>
                      </m:d>
                      <m:r>
                        <a:rPr lang="it-IT" sz="24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</m:oMath>
                  </m:oMathPara>
                </a14:m>
                <a:endParaRPr lang="it-IT" sz="2400" i="1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8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f>
                        <m:fPr>
                          <m:ctrlP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ad>
                        <m:radPr>
                          <m:ctrlP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g>
                        <m:e>
                          <m:sSup>
                            <m:sSupPr>
                              <m:ctrlP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it-IT" sz="28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it-IT" sz="28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it-IT" sz="2800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it-IT" sz="28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𝜗</m:t>
                                      </m:r>
                                    </m:e>
                                  </m:func>
                                </m:e>
                              </m:d>
                            </m:e>
                            <m:sup>
                              <m: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rad>
                      <m:limLow>
                        <m:limLowPr>
                          <m:ctrlPr>
                            <a:rPr lang="it-IT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it-IT" sz="28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lim</m:t>
                          </m:r>
                        </m:e>
                        <m:lim>
                          <m:r>
                            <a:rPr lang="it-IT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it-IT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</m:t>
                          </m:r>
                          <m:sSup>
                            <m:sSupPr>
                              <m:ctrlPr>
                                <a:rPr lang="it-IT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t-IT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e>
                            <m:sup>
                              <m:r>
                                <a:rPr lang="it-IT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±</m:t>
                              </m:r>
                            </m:sup>
                          </m:sSup>
                        </m:lim>
                      </m:limLow>
                      <m:sSup>
                        <m:sSupPr>
                          <m:ctrlP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  <m:sup>
                          <m: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sup>
                      </m:sSup>
                      <m:sSup>
                        <m:sSupPr>
                          <m:ctrlP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it-IT" sz="28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  <m:func>
                                <m:funcPr>
                                  <m:ctrlPr>
                                    <a:rPr lang="it-IT" sz="28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it-IT" sz="2800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it-IT" sz="28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𝜗</m:t>
                                  </m:r>
                                </m:e>
                              </m:func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sup>
                      </m:sSup>
                      <m:r>
                        <a:rPr lang="it-IT" sz="28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it-IT" sz="28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r>
                      <a:rPr lang="it-IT" altLang="it-IT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MT Extra" panose="05050102010205020202" pitchFamily="18" charset="2"/>
                      </a:rPr>
                      <m:t>+</m:t>
                    </m:r>
                    <m:f>
                      <m:fPr>
                        <m:ctrlPr>
                          <a:rPr lang="it-IT" altLang="it-IT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MT Extra" panose="05050102010205020202" pitchFamily="18" charset="2"/>
                          </a:rPr>
                        </m:ctrlPr>
                      </m:fPr>
                      <m:num>
                        <m:r>
                          <a:rPr lang="it-IT" altLang="it-IT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MT Extra" panose="05050102010205020202" pitchFamily="18" charset="2"/>
                          </a:rPr>
                          <m:t>2</m:t>
                        </m:r>
                      </m:num>
                      <m:den>
                        <m:r>
                          <a:rPr lang="it-IT" altLang="it-IT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MT Extra" panose="05050102010205020202" pitchFamily="18" charset="2"/>
                          </a:rPr>
                          <m:t>5</m:t>
                        </m:r>
                      </m:den>
                    </m:f>
                    <m:d>
                      <m:dPr>
                        <m:ctrlPr>
                          <a:rPr lang="it-IT" sz="2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it-IT" sz="28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it-IT" sz="2800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it-IT" sz="28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𝜗</m:t>
                            </m:r>
                          </m:e>
                        </m:func>
                      </m:e>
                    </m:d>
                    <m:rad>
                      <m:radPr>
                        <m:ctrlPr>
                          <a:rPr lang="it-IT" sz="2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it-IT" sz="2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g>
                      <m:e>
                        <m:sSup>
                          <m:sSupPr>
                            <m:ctrlPr>
                              <a:rPr lang="it-IT" sz="28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it-IT" sz="2800" i="1" dirty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unc>
                                  <m:funcPr>
                                    <m:ctrlPr>
                                      <a:rPr lang="it-IT" sz="2800" i="1" dirty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it-IT" sz="2800" dirty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sin</m:t>
                                    </m:r>
                                  </m:fName>
                                  <m:e>
                                    <m:r>
                                      <a:rPr lang="it-IT" sz="2800" i="1" dirty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𝜗</m:t>
                                    </m:r>
                                  </m:e>
                                </m:func>
                              </m:e>
                            </m:d>
                          </m:e>
                          <m:sup>
                            <m:r>
                              <a:rPr lang="it-IT" sz="28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e>
                    </m:rad>
                    <m:limLow>
                      <m:limLowPr>
                        <m:ctrlPr>
                          <a:rPr lang="it-IT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limLowPr>
                      <m:e>
                        <m:r>
                          <m:rPr>
                            <m:sty m:val="p"/>
                          </m:rPr>
                          <a:rPr lang="it-IT" sz="28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lim</m:t>
                        </m:r>
                      </m:e>
                      <m:lim>
                        <m:r>
                          <a:rPr lang="it-IT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  <m:r>
                          <a:rPr lang="it-IT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→</m:t>
                        </m:r>
                        <m:sSup>
                          <m:sSupPr>
                            <m:ctrlPr>
                              <a:rPr lang="it-IT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t-IT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e>
                          <m:sup>
                            <m:r>
                              <a:rPr lang="it-IT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±</m:t>
                            </m:r>
                          </m:sup>
                        </m:sSup>
                      </m:lim>
                    </m:limLow>
                    <m:sSup>
                      <m:sSupPr>
                        <m:ctrlPr>
                          <a:rPr lang="it-IT" sz="2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it-IT" sz="28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it-IT" sz="28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e>
                      <m:sup>
                        <m:f>
                          <m:fPr>
                            <m:ctrlPr>
                              <a:rPr lang="it-IT" sz="28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it-IT" sz="28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it-IT" sz="28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5</m:t>
                            </m:r>
                          </m:den>
                        </m:f>
                      </m:sup>
                    </m:sSup>
                    <m:sSup>
                      <m:sSupPr>
                        <m:ctrlPr>
                          <a:rPr lang="it-IT" sz="2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it-IT" sz="28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it-IT" sz="28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  <m:func>
                              <m:funcPr>
                                <m:ctrlPr>
                                  <a:rPr lang="it-IT" sz="2800" i="1" dirty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it-IT" sz="2800" dirty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cos</m:t>
                                </m:r>
                              </m:fName>
                              <m:e>
                                <m:r>
                                  <a:rPr lang="it-IT" sz="2800" i="1" dirty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𝜗</m:t>
                                </m:r>
                              </m:e>
                            </m:func>
                          </m:e>
                        </m:d>
                      </m:e>
                      <m:sup>
                        <m:r>
                          <a:rPr lang="it-IT" sz="2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it-IT" sz="28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it-IT" sz="28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it-IT" sz="28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5</m:t>
                            </m:r>
                          </m:den>
                        </m:f>
                      </m:sup>
                    </m:sSup>
                    <m:r>
                      <a:rPr lang="it-IT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it-IT" sz="2800" dirty="0">
                    <a:ea typeface="Cambria Math" panose="02040503050406030204" pitchFamily="18" charset="0"/>
                  </a:rPr>
                  <a:t> </a:t>
                </a:r>
              </a:p>
              <a:p>
                <a:pPr algn="ctr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limLow>
                        <m:limLowPr>
                          <m:ctrlPr>
                            <a:rPr lang="it-IT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it-IT" sz="28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lim</m:t>
                          </m:r>
                        </m:e>
                        <m:lim>
                          <m:r>
                            <a:rPr lang="it-IT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it-IT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</m:t>
                          </m:r>
                          <m:sSup>
                            <m:sSupPr>
                              <m:ctrlPr>
                                <a:rPr lang="it-IT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t-IT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e>
                            <m:sup>
                              <m:r>
                                <a:rPr lang="it-IT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±</m:t>
                              </m:r>
                            </m:sup>
                          </m:sSup>
                        </m:lim>
                      </m:limLow>
                      <m:r>
                        <a:rPr lang="it-IT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it-IT" sz="2800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it-IT" sz="28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it-IT" sz="28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  <m:func>
                                    <m:funcPr>
                                      <m:ctrlPr>
                                        <a:rPr lang="it-IT" sz="28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it-IT" sz="2800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it-IT" sz="28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𝜗</m:t>
                                      </m:r>
                                    </m:e>
                                  </m:func>
                                </m:e>
                              </m:d>
                            </m:e>
                          </m:func>
                        </m:e>
                      </m:d>
                    </m:oMath>
                  </m:oMathPara>
                </a14:m>
                <a:endParaRPr lang="it-IT" sz="28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3" name="Segnaposto contenut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3350" y="166255"/>
                <a:ext cx="8244032" cy="6511636"/>
              </a:xfrm>
              <a:blipFill>
                <a:blip r:embed="rId2"/>
                <a:stretch>
                  <a:fillRect t="-749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184850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Segnaposto contenuto 2"/>
              <p:cNvSpPr>
                <a:spLocks noGrp="1"/>
              </p:cNvSpPr>
              <p:nvPr>
                <p:ph idx="1"/>
              </p:nvPr>
            </p:nvSpPr>
            <p:spPr>
              <a:xfrm>
                <a:off x="133350" y="166255"/>
                <a:ext cx="8244032" cy="6511636"/>
              </a:xfrm>
            </p:spPr>
            <p:txBody>
              <a:bodyPr>
                <a:normAutofit/>
              </a:bodyPr>
              <a:lstStyle/>
              <a:p>
                <a:pPr marL="114300" indent="0">
                  <a:buNone/>
                </a:pPr>
                <a:r>
                  <a:rPr lang="it-IT" sz="2400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Determinare i valori di </a:t>
                </a:r>
                <a14:m>
                  <m:oMath xmlns:m="http://schemas.openxmlformats.org/officeDocument/2006/math">
                    <m:r>
                      <a:rPr lang="it-IT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𝜗</m:t>
                    </m:r>
                  </m:oMath>
                </a14:m>
                <a:r>
                  <a:rPr lang="it-IT" sz="2400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per cui è definita la derivata direzionale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acc>
                          <m:accPr>
                            <m:chr m:val="⃗"/>
                            <m:ctrlPr>
                              <a:rPr lang="it-IT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it-IT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𝑣</m:t>
                            </m:r>
                          </m:e>
                        </m:acc>
                      </m:sub>
                    </m:sSub>
                    <m:r>
                      <a:rPr lang="it-IT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it-IT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t-IT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0,0</m:t>
                        </m:r>
                      </m:e>
                    </m:d>
                  </m:oMath>
                </a14:m>
                <a:r>
                  <a:rPr lang="it-IT" sz="2400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per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it-IT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it-IT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</m:acc>
                    <m:r>
                      <a:rPr lang="it-IT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it-IT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it-IT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it-IT" sz="240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it-IT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𝜗</m:t>
                            </m:r>
                          </m:e>
                        </m:func>
                        <m:r>
                          <a:rPr lang="it-IT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func>
                          <m:funcPr>
                            <m:ctrlPr>
                              <a:rPr lang="it-IT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it-IT" sz="240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it-IT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𝜗</m:t>
                            </m:r>
                          </m:e>
                        </m:func>
                      </m:e>
                    </m:d>
                  </m:oMath>
                </a14:m>
                <a:r>
                  <a:rPr lang="it-IT" sz="2400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. </a:t>
                </a:r>
              </a:p>
              <a:p>
                <a:pPr algn="ctr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it-IT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it-IT" sz="2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it-IT" sz="280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it-IT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it-IT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sSup>
                                <m:sSupPr>
                                  <m:ctrlPr>
                                    <a:rPr lang="it-IT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it-IT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  <m:sup>
                                  <m:r>
                                    <a:rPr lang="it-IT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±</m:t>
                                  </m:r>
                                </m:sup>
                              </m:sSup>
                            </m:lim>
                          </m:limLow>
                        </m:fName>
                        <m:e>
                          <m:sSup>
                            <m:sSupPr>
                              <m:ctrlPr>
                                <a:rPr lang="it-IT" sz="2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t-IT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𝑔</m:t>
                              </m:r>
                            </m:e>
                            <m:sup>
                              <m:r>
                                <a:rPr lang="it-IT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d>
                            <m:dPr>
                              <m:ctrlPr>
                                <a:rPr lang="it-IT" sz="2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it-IT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func>
                      <m:r>
                        <a:rPr lang="it-IT" sz="28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</m:oMath>
                  </m:oMathPara>
                </a14:m>
                <a:endParaRPr lang="it-IT" sz="2800" i="1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8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f>
                        <m:fPr>
                          <m:ctrlP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sSup>
                        <m:sSupPr>
                          <m:ctrlP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it-IT" sz="28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it-IT" sz="2800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it-IT" sz="28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𝜗</m:t>
                                  </m:r>
                                </m:e>
                              </m:func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sup>
                      </m:sSup>
                      <m:rad>
                        <m:radPr>
                          <m:ctrlP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g>
                        <m:e>
                          <m:sSup>
                            <m:sSupPr>
                              <m:ctrlP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it-IT" sz="28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it-IT" sz="28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it-IT" sz="2800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it-IT" sz="28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𝜗</m:t>
                                      </m:r>
                                    </m:e>
                                  </m:func>
                                </m:e>
                              </m:d>
                            </m:e>
                            <m:sup>
                              <m: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rad>
                      <m:limLow>
                        <m:limLowPr>
                          <m:ctrlPr>
                            <a:rPr lang="it-IT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it-IT" sz="28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lim</m:t>
                          </m:r>
                        </m:e>
                        <m:lim>
                          <m:r>
                            <a:rPr lang="it-IT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it-IT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</m:t>
                          </m:r>
                          <m:sSup>
                            <m:sSupPr>
                              <m:ctrlPr>
                                <a:rPr lang="it-IT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t-IT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e>
                            <m:sup>
                              <m:r>
                                <a:rPr lang="it-IT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±</m:t>
                              </m:r>
                            </m:sup>
                          </m:sSup>
                        </m:lim>
                      </m:limLow>
                      <m:sSup>
                        <m:sSupPr>
                          <m:ctrlP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  <m:sup>
                          <m: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sup>
                      </m:sSup>
                      <m:sSup>
                        <m:sSupPr>
                          <m:ctrlP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it-IT" sz="28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sup>
                      </m:sSup>
                      <m:r>
                        <a:rPr lang="it-IT" sz="28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it-IT" sz="28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altLang="it-IT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MT Extra" panose="05050102010205020202" pitchFamily="18" charset="2"/>
                        </a:rPr>
                        <m:t>+</m:t>
                      </m:r>
                      <m:f>
                        <m:fPr>
                          <m:ctrlPr>
                            <a:rPr lang="it-IT" altLang="it-IT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MT Extra" panose="05050102010205020202" pitchFamily="18" charset="2"/>
                            </a:rPr>
                          </m:ctrlPr>
                        </m:fPr>
                        <m:num>
                          <m:r>
                            <a:rPr lang="it-IT" altLang="it-IT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MT Extra" panose="05050102010205020202" pitchFamily="18" charset="2"/>
                            </a:rPr>
                            <m:t>2</m:t>
                          </m:r>
                        </m:num>
                        <m:den>
                          <m:r>
                            <a:rPr lang="it-IT" altLang="it-IT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MT Extra" panose="05050102010205020202" pitchFamily="18" charset="2"/>
                            </a:rPr>
                            <m:t>5</m:t>
                          </m:r>
                        </m:den>
                      </m:f>
                      <m:sSup>
                        <m:sSupPr>
                          <m:ctrlP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  <m:func>
                                <m:funcPr>
                                  <m:ctrlPr>
                                    <a:rPr lang="it-IT" sz="28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it-IT" sz="2800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it-IT" sz="28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𝜗</m:t>
                                  </m:r>
                                </m:e>
                              </m:func>
                            </m:e>
                          </m:d>
                        </m:e>
                        <m:sup>
                          <m: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sup>
                      </m:sSup>
                      <m:d>
                        <m:dPr>
                          <m:ctrlP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it-IT" sz="2800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𝜗</m:t>
                              </m:r>
                            </m:e>
                          </m:func>
                        </m:e>
                      </m:d>
                      <m:rad>
                        <m:radPr>
                          <m:ctrlP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g>
                        <m:e>
                          <m:sSup>
                            <m:sSupPr>
                              <m:ctrlP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it-IT" sz="28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it-IT" sz="28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it-IT" sz="2800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it-IT" sz="28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𝜗</m:t>
                                      </m:r>
                                    </m:e>
                                  </m:func>
                                </m:e>
                              </m:d>
                            </m:e>
                            <m:sup>
                              <m: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rad>
                      <m:limLow>
                        <m:limLowPr>
                          <m:ctrlPr>
                            <a:rPr lang="it-IT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it-IT" sz="28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lim</m:t>
                          </m:r>
                        </m:e>
                        <m:lim>
                          <m:r>
                            <a:rPr lang="it-IT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it-IT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</m:t>
                          </m:r>
                          <m:sSup>
                            <m:sSupPr>
                              <m:ctrlPr>
                                <a:rPr lang="it-IT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t-IT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e>
                            <m:sup>
                              <m:r>
                                <a:rPr lang="it-IT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±</m:t>
                              </m:r>
                            </m:sup>
                          </m:sSup>
                        </m:lim>
                      </m:limLow>
                      <m:sSup>
                        <m:sSupPr>
                          <m:ctrlP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sup>
                      </m:sSup>
                      <m:sSup>
                        <m:sSupPr>
                          <m:ctrlP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  <m:sup>
                          <m: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sup>
                      </m:sSup>
                      <m:r>
                        <a:rPr lang="it-IT" sz="28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it-IT" sz="28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it-IT" sz="2800" b="0" i="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it-IT" sz="28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8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sSup>
                        <m:sSupPr>
                          <m:ctrlP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it-IT" sz="28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it-IT" sz="2800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it-IT" sz="28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𝜗</m:t>
                                  </m:r>
                                </m:e>
                              </m:func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sup>
                      </m:sSup>
                      <m:rad>
                        <m:radPr>
                          <m:ctrlP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g>
                        <m:e>
                          <m:sSup>
                            <m:sSupPr>
                              <m:ctrlP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it-IT" sz="28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it-IT" sz="28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it-IT" sz="2800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it-IT" sz="28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𝜗</m:t>
                                      </m:r>
                                    </m:e>
                                  </m:func>
                                </m:e>
                              </m:d>
                            </m:e>
                            <m:sup>
                              <m: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rad>
                      <m:r>
                        <a:rPr lang="it-IT" sz="28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sz="28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sSup>
                        <m:sSupPr>
                          <m:ctrlP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it-IT" sz="28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it-IT" sz="2800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it-IT" sz="28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𝜗</m:t>
                                  </m:r>
                                </m:e>
                              </m:func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sup>
                      </m:sSup>
                      <m:rad>
                        <m:radPr>
                          <m:ctrlP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g>
                        <m:e>
                          <m:sSup>
                            <m:sSupPr>
                              <m:ctrlP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it-IT" sz="28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it-IT" sz="28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it-IT" sz="2800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it-IT" sz="28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𝜗</m:t>
                                      </m:r>
                                    </m:e>
                                  </m:func>
                                </m:e>
                              </m:d>
                            </m:e>
                            <m:sup>
                              <m: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rad>
                      <m:r>
                        <a:rPr lang="it-IT" sz="28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it-IT" sz="28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8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ad>
                        <m:radPr>
                          <m:ctrlP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g>
                        <m:e>
                          <m:sSup>
                            <m:sSupPr>
                              <m:ctrlP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it-IT" sz="28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it-IT" sz="28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it-IT" sz="2800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it-IT" sz="28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𝜗</m:t>
                                      </m:r>
                                    </m:e>
                                  </m:func>
                                </m:e>
                              </m:d>
                            </m:e>
                            <m:sup>
                              <m:r>
                                <a:rPr lang="it-IT" sz="28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it-IT" sz="28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it-IT" sz="28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it-IT" sz="2800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it-IT" sz="28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𝜗</m:t>
                                      </m:r>
                                    </m:e>
                                  </m:func>
                                </m:e>
                              </m:d>
                            </m:e>
                            <m:sup>
                              <m: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it-IT" sz="28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3" name="Segnaposto contenut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3350" y="166255"/>
                <a:ext cx="8244032" cy="6511636"/>
              </a:xfrm>
              <a:blipFill>
                <a:blip r:embed="rId2"/>
                <a:stretch>
                  <a:fillRect t="-749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359478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Segnaposto contenuto 2"/>
              <p:cNvSpPr>
                <a:spLocks noGrp="1"/>
              </p:cNvSpPr>
              <p:nvPr>
                <p:ph idx="1"/>
              </p:nvPr>
            </p:nvSpPr>
            <p:spPr>
              <a:xfrm>
                <a:off x="133350" y="166255"/>
                <a:ext cx="8244032" cy="6511636"/>
              </a:xfrm>
            </p:spPr>
            <p:txBody>
              <a:bodyPr>
                <a:normAutofit/>
              </a:bodyPr>
              <a:lstStyle/>
              <a:p>
                <a:pPr marL="114300" indent="0">
                  <a:buNone/>
                </a:pPr>
                <a:r>
                  <a:rPr lang="it-IT" sz="2400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Determinare i valori di </a:t>
                </a:r>
                <a14:m>
                  <m:oMath xmlns:m="http://schemas.openxmlformats.org/officeDocument/2006/math">
                    <m:r>
                      <a:rPr lang="it-IT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𝜗</m:t>
                    </m:r>
                  </m:oMath>
                </a14:m>
                <a:r>
                  <a:rPr lang="it-IT" sz="2400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per cui è definita la derivata direzionale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acc>
                          <m:accPr>
                            <m:chr m:val="⃗"/>
                            <m:ctrlPr>
                              <a:rPr lang="it-IT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it-IT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𝑣</m:t>
                            </m:r>
                          </m:e>
                        </m:acc>
                      </m:sub>
                    </m:sSub>
                    <m:r>
                      <a:rPr lang="it-IT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it-IT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t-IT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0,0</m:t>
                        </m:r>
                      </m:e>
                    </m:d>
                  </m:oMath>
                </a14:m>
                <a:r>
                  <a:rPr lang="it-IT" sz="2400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per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it-IT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it-IT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</m:acc>
                    <m:r>
                      <a:rPr lang="it-IT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it-IT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it-IT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it-IT" sz="240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it-IT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𝜗</m:t>
                            </m:r>
                          </m:e>
                        </m:func>
                        <m:r>
                          <a:rPr lang="it-IT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func>
                          <m:funcPr>
                            <m:ctrlPr>
                              <a:rPr lang="it-IT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it-IT" sz="240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it-IT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𝜗</m:t>
                            </m:r>
                          </m:e>
                        </m:func>
                      </m:e>
                    </m:d>
                  </m:oMath>
                </a14:m>
                <a:r>
                  <a:rPr lang="it-IT" sz="2400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. </a:t>
                </a:r>
              </a:p>
              <a:p>
                <a:pPr algn="ctr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it-IT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it-IT" sz="2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it-IT" sz="280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it-IT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it-IT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sSup>
                                <m:sSupPr>
                                  <m:ctrlPr>
                                    <a:rPr lang="it-IT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it-IT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  <m:sup>
                                  <m:r>
                                    <a:rPr lang="it-IT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±</m:t>
                                  </m:r>
                                </m:sup>
                              </m:sSup>
                            </m:lim>
                          </m:limLow>
                        </m:fName>
                        <m:e>
                          <m:sSup>
                            <m:sSupPr>
                              <m:ctrlPr>
                                <a:rPr lang="it-IT" sz="2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t-IT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𝑔</m:t>
                              </m:r>
                            </m:e>
                            <m:sup>
                              <m:r>
                                <a:rPr lang="it-IT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d>
                            <m:dPr>
                              <m:ctrlPr>
                                <a:rPr lang="it-IT" sz="2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it-IT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func>
                      <m:r>
                        <a:rPr lang="it-IT" sz="28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ad>
                        <m:radPr>
                          <m:ctrlP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g>
                        <m:e>
                          <m:sSup>
                            <m:sSupPr>
                              <m:ctrlP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it-IT" sz="28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it-IT" sz="28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it-IT" sz="2800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it-IT" sz="28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𝜗</m:t>
                                      </m:r>
                                    </m:e>
                                  </m:func>
                                </m:e>
                              </m:d>
                            </m:e>
                            <m:sup>
                              <m: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it-IT" sz="28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it-IT" sz="28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it-IT" sz="2800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it-IT" sz="28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𝜗</m:t>
                                      </m:r>
                                    </m:e>
                                  </m:func>
                                </m:e>
                              </m:d>
                            </m:e>
                            <m:sup>
                              <m: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it-IT" sz="28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114300" indent="0" algn="ctr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it-IT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acc>
                          <m:accPr>
                            <m:chr m:val="⃗"/>
                            <m:ctrlPr>
                              <a:rPr lang="it-IT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it-IT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𝑣</m:t>
                            </m:r>
                          </m:e>
                        </m:acc>
                      </m:sub>
                    </m:sSub>
                    <m:r>
                      <a:rPr lang="it-IT" sz="2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it-IT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t-IT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0,0</m:t>
                        </m:r>
                      </m:e>
                    </m:d>
                    <m:r>
                      <a:rPr lang="it-IT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ad>
                      <m:radPr>
                        <m:ctrlPr>
                          <a:rPr lang="it-IT" sz="2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it-IT" sz="2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g>
                      <m:e>
                        <m:sSup>
                          <m:sSupPr>
                            <m:ctrlPr>
                              <a:rPr lang="it-IT" sz="28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it-IT" sz="2800" i="1" dirty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unc>
                                  <m:funcPr>
                                    <m:ctrlPr>
                                      <a:rPr lang="it-IT" sz="2800" i="1" dirty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it-IT" sz="2800" dirty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cos</m:t>
                                    </m:r>
                                  </m:fName>
                                  <m:e>
                                    <m:r>
                                      <a:rPr lang="it-IT" sz="2800" i="1" dirty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𝜗</m:t>
                                    </m:r>
                                  </m:e>
                                </m:func>
                              </m:e>
                            </m:d>
                          </m:e>
                          <m:sup>
                            <m:r>
                              <a:rPr lang="it-IT" sz="28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sSup>
                          <m:sSupPr>
                            <m:ctrlPr>
                              <a:rPr lang="it-IT" sz="28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it-IT" sz="2800" i="1" dirty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unc>
                                  <m:funcPr>
                                    <m:ctrlPr>
                                      <a:rPr lang="it-IT" sz="2800" i="1" dirty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it-IT" sz="2800" dirty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sin</m:t>
                                    </m:r>
                                  </m:fName>
                                  <m:e>
                                    <m:r>
                                      <a:rPr lang="it-IT" sz="2800" i="1" dirty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𝜗</m:t>
                                    </m:r>
                                  </m:e>
                                </m:func>
                              </m:e>
                            </m:d>
                          </m:e>
                          <m:sup>
                            <m:r>
                              <a:rPr lang="it-IT" sz="28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e>
                    </m:rad>
                  </m:oMath>
                </a14:m>
                <a:r>
                  <a:rPr lang="it-IT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   </a:t>
                </a:r>
                <a14:m>
                  <m:oMath xmlns:m="http://schemas.openxmlformats.org/officeDocument/2006/math">
                    <m:r>
                      <a:rPr lang="it-IT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∀</m:t>
                    </m:r>
                    <m:r>
                      <a:rPr lang="it-IT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it-IT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𝜗</m:t>
                    </m:r>
                    <m:r>
                      <a:rPr lang="it-IT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d>
                      <m:dPr>
                        <m:begChr m:val="["/>
                        <m:endChr m:val="]"/>
                        <m:ctrlPr>
                          <a:rPr lang="it-IT" sz="28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t-IT" sz="2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0,2</m:t>
                        </m:r>
                        <m:r>
                          <a:rPr lang="it-IT" sz="2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e>
                    </m:d>
                  </m:oMath>
                </a14:m>
                <a:endParaRPr lang="it-IT" sz="28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114300" indent="0" algn="ctr">
                  <a:lnSpc>
                    <a:spcPct val="150000"/>
                  </a:lnSpc>
                  <a:buNone/>
                </a:pPr>
                <a:r>
                  <a:rPr lang="it-IT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Per calcolare la derivata direzionale nel punto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it-IT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t-IT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0,0</m:t>
                        </m:r>
                      </m:e>
                    </m:d>
                  </m:oMath>
                </a14:m>
                <a:r>
                  <a:rPr lang="it-IT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abbiamo calcolato il limite della derivata.</a:t>
                </a:r>
              </a:p>
              <a:p>
                <a:pPr marL="114300" indent="0" algn="ctr">
                  <a:lnSpc>
                    <a:spcPct val="150000"/>
                  </a:lnSpc>
                  <a:buNone/>
                </a:pPr>
                <a:r>
                  <a:rPr lang="it-IT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C’è un altro modo…</a:t>
                </a:r>
              </a:p>
              <a:p>
                <a:pPr algn="ctr">
                  <a:lnSpc>
                    <a:spcPct val="150000"/>
                  </a:lnSpc>
                  <a:buNone/>
                </a:pPr>
                <a:endParaRPr lang="it-IT" sz="28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Segnaposto contenut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3350" y="166255"/>
                <a:ext cx="8244032" cy="6511636"/>
              </a:xfrm>
              <a:blipFill>
                <a:blip r:embed="rId2"/>
                <a:stretch>
                  <a:fillRect t="-749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058964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Segnaposto contenuto 2"/>
              <p:cNvSpPr>
                <a:spLocks noGrp="1"/>
              </p:cNvSpPr>
              <p:nvPr>
                <p:ph idx="1"/>
              </p:nvPr>
            </p:nvSpPr>
            <p:spPr>
              <a:xfrm>
                <a:off x="133350" y="166255"/>
                <a:ext cx="8244032" cy="6511636"/>
              </a:xfrm>
            </p:spPr>
            <p:txBody>
              <a:bodyPr>
                <a:normAutofit/>
              </a:bodyPr>
              <a:lstStyle/>
              <a:p>
                <a:pPr marL="114300" indent="0">
                  <a:buNone/>
                </a:pPr>
                <a:r>
                  <a:rPr lang="it-IT" sz="2400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Determinare i valori di </a:t>
                </a:r>
                <a14:m>
                  <m:oMath xmlns:m="http://schemas.openxmlformats.org/officeDocument/2006/math">
                    <m:r>
                      <a:rPr lang="it-IT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𝜗</m:t>
                    </m:r>
                  </m:oMath>
                </a14:m>
                <a:r>
                  <a:rPr lang="it-IT" sz="2400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per cui è definita la derivata direzionale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acc>
                          <m:accPr>
                            <m:chr m:val="⃗"/>
                            <m:ctrlPr>
                              <a:rPr lang="it-IT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it-IT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𝑣</m:t>
                            </m:r>
                          </m:e>
                        </m:acc>
                      </m:sub>
                    </m:sSub>
                    <m:r>
                      <a:rPr lang="it-IT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it-IT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t-IT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0,0</m:t>
                        </m:r>
                      </m:e>
                    </m:d>
                  </m:oMath>
                </a14:m>
                <a:r>
                  <a:rPr lang="it-IT" sz="2400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per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it-IT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it-IT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</m:acc>
                    <m:r>
                      <a:rPr lang="it-IT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it-IT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it-IT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it-IT" sz="240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it-IT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𝜗</m:t>
                            </m:r>
                          </m:e>
                        </m:func>
                        <m:r>
                          <a:rPr lang="it-IT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func>
                          <m:funcPr>
                            <m:ctrlPr>
                              <a:rPr lang="it-IT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it-IT" sz="240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it-IT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𝜗</m:t>
                            </m:r>
                          </m:e>
                        </m:func>
                      </m:e>
                    </m:d>
                  </m:oMath>
                </a14:m>
                <a:r>
                  <a:rPr lang="it-IT" sz="2400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. </a:t>
                </a:r>
              </a:p>
              <a:p>
                <a:pPr algn="just">
                  <a:lnSpc>
                    <a:spcPct val="150000"/>
                  </a:lnSpc>
                  <a:buNone/>
                </a:pPr>
                <a:r>
                  <a:rPr lang="it-IT" altLang="it-IT" sz="2800" i="1" dirty="0">
                    <a:latin typeface="Cambria Math" panose="02040503050406030204" pitchFamily="18" charset="0"/>
                    <a:ea typeface="Cambria Math" panose="02040503050406030204" pitchFamily="18" charset="0"/>
                    <a:sym typeface="MT Extra" panose="05050102010205020202" pitchFamily="18" charset="2"/>
                  </a:rPr>
                  <a:t>…con la definizione di derivata direzionale</a:t>
                </a:r>
              </a:p>
              <a:p>
                <a:pPr algn="just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altLang="it-IT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MT Extra" panose="05050102010205020202" pitchFamily="18" charset="2"/>
                        </a:rPr>
                        <m:t>𝑔</m:t>
                      </m:r>
                      <m:d>
                        <m:dPr>
                          <m:ctrlPr>
                            <a:rPr lang="it-IT" altLang="it-IT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MT Extra" panose="05050102010205020202" pitchFamily="18" charset="2"/>
                            </a:rPr>
                          </m:ctrlPr>
                        </m:dPr>
                        <m:e>
                          <m:r>
                            <a:rPr lang="it-IT" altLang="it-IT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MT Extra" panose="05050102010205020202" pitchFamily="18" charset="2"/>
                            </a:rPr>
                            <m:t>𝑡</m:t>
                          </m:r>
                        </m:e>
                      </m:d>
                      <m:r>
                        <a:rPr lang="it-IT" altLang="it-IT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MT Extra" panose="05050102010205020202" pitchFamily="18" charset="2"/>
                        </a:rPr>
                        <m:t>=</m:t>
                      </m:r>
                      <m:r>
                        <a:rPr lang="it-IT" altLang="it-IT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MT Extra" panose="05050102010205020202" pitchFamily="18" charset="2"/>
                        </a:rPr>
                        <m:t>𝑓</m:t>
                      </m:r>
                      <m:d>
                        <m:dPr>
                          <m:ctrlPr>
                            <a:rPr lang="it-IT" altLang="it-IT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MT Extra" panose="05050102010205020202" pitchFamily="18" charset="2"/>
                            </a:rPr>
                          </m:ctrlPr>
                        </m:dPr>
                        <m:e>
                          <m:r>
                            <a:rPr lang="it-IT" altLang="it-IT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MT Extra" panose="05050102010205020202" pitchFamily="18" charset="2"/>
                            </a:rPr>
                            <m:t>𝑡</m:t>
                          </m:r>
                          <m:func>
                            <m:funcPr>
                              <m:ctrlPr>
                                <a:rPr lang="it-IT" altLang="it-IT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MT Extra" panose="05050102010205020202" pitchFamily="18" charset="2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it-IT" altLang="it-IT" sz="28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MT Extra" panose="05050102010205020202" pitchFamily="18" charset="2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it-IT" altLang="it-IT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MT Extra" panose="05050102010205020202" pitchFamily="18" charset="2"/>
                                </a:rPr>
                                <m:t>𝜗</m:t>
                              </m:r>
                            </m:e>
                          </m:func>
                          <m:r>
                            <a:rPr lang="it-IT" altLang="it-IT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MT Extra" panose="05050102010205020202" pitchFamily="18" charset="2"/>
                            </a:rPr>
                            <m:t>,</m:t>
                          </m:r>
                          <m:r>
                            <a:rPr lang="it-IT" altLang="it-IT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MT Extra" panose="05050102010205020202" pitchFamily="18" charset="2"/>
                            </a:rPr>
                            <m:t>𝑡</m:t>
                          </m:r>
                          <m:func>
                            <m:funcPr>
                              <m:ctrlPr>
                                <a:rPr lang="it-IT" altLang="it-IT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MT Extra" panose="05050102010205020202" pitchFamily="18" charset="2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it-IT" altLang="it-IT" sz="28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MT Extra" panose="05050102010205020202" pitchFamily="18" charset="2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it-IT" altLang="it-IT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MT Extra" panose="05050102010205020202" pitchFamily="18" charset="2"/>
                                </a:rPr>
                                <m:t>𝜗</m:t>
                              </m:r>
                            </m:e>
                          </m:func>
                        </m:e>
                      </m:d>
                      <m:r>
                        <a:rPr lang="it-IT" altLang="it-IT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MT Extra" panose="05050102010205020202" pitchFamily="18" charset="2"/>
                        </a:rPr>
                        <m:t>=</m:t>
                      </m:r>
                    </m:oMath>
                  </m:oMathPara>
                </a14:m>
                <a:endParaRPr lang="it-IT" altLang="it-IT" sz="2800" i="1" dirty="0">
                  <a:latin typeface="Cambria Math" panose="02040503050406030204" pitchFamily="18" charset="0"/>
                  <a:ea typeface="Cambria Math" panose="02040503050406030204" pitchFamily="18" charset="0"/>
                  <a:sym typeface="MT Extra" panose="05050102010205020202" pitchFamily="18" charset="2"/>
                </a:endParaRPr>
              </a:p>
              <a:p>
                <a:pPr algn="just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altLang="it-IT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MT Extra" panose="05050102010205020202" pitchFamily="18" charset="2"/>
                        </a:rPr>
                        <m:t>=</m:t>
                      </m:r>
                      <m:rad>
                        <m:radPr>
                          <m:ctrlPr>
                            <a:rPr lang="it-IT" sz="32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it-IT" sz="32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g>
                        <m:e>
                          <m:sSup>
                            <m:sSupPr>
                              <m:ctrlPr>
                                <a:rPr lang="it-IT" sz="32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it-IT" sz="32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it-IT" sz="32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  <m:func>
                                    <m:funcPr>
                                      <m:ctrlPr>
                                        <a:rPr lang="it-IT" sz="32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it-IT" sz="3200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it-IT" sz="32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𝜗</m:t>
                                      </m:r>
                                    </m:e>
                                  </m:func>
                                </m:e>
                              </m:d>
                            </m:e>
                            <m:sup>
                              <m:r>
                                <a:rPr lang="it-IT" sz="32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sSup>
                            <m:sSupPr>
                              <m:ctrlPr>
                                <a:rPr lang="it-IT" sz="32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it-IT" sz="32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it-IT" sz="32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it-IT" sz="3200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it-IT" sz="3200" i="1" dirty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it-IT" sz="3200" i="1" dirty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  <m:func>
                                            <m:funcPr>
                                              <m:ctrlPr>
                                                <a:rPr lang="it-IT" sz="3200" i="1" dirty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funcPr>
                                            <m:fNam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it-IT" sz="3200" dirty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cos</m:t>
                                              </m:r>
                                            </m:fName>
                                            <m:e>
                                              <m:r>
                                                <a:rPr lang="it-IT" sz="3200" i="1" dirty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𝜗</m:t>
                                              </m:r>
                                            </m:e>
                                          </m:func>
                                        </m:e>
                                      </m:d>
                                    </m:e>
                                  </m:func>
                                </m:e>
                              </m:d>
                            </m:e>
                            <m:sup>
                              <m:r>
                                <a:rPr lang="it-IT" sz="32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it-IT" sz="28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114300" indent="0" algn="ctr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acc>
                            <m:accPr>
                              <m:chr m:val="⃗"/>
                              <m:ctrlPr>
                                <a:rPr lang="it-IT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it-IT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𝑣</m:t>
                              </m:r>
                            </m:e>
                          </m:acc>
                        </m:sub>
                      </m:sSub>
                      <m:r>
                        <a:rPr lang="it-IT" sz="2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it-IT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t-IT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0,0</m:t>
                          </m:r>
                        </m:e>
                      </m:d>
                      <m:r>
                        <a:rPr lang="it-IT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it-IT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it-IT" sz="2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it-IT" sz="28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it-IT" sz="2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it-IT" sz="2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it-IT" sz="2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sz="2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it-IT" sz="2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it-IT" sz="2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0+</m:t>
                                  </m:r>
                                  <m:r>
                                    <a:rPr lang="it-IT" sz="2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  <m:r>
                                <a:rPr lang="it-IT" sz="2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it-IT" sz="2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it-IT" sz="2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it-IT" sz="2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</m:d>
                            </m:num>
                            <m:den>
                              <m:r>
                                <a:rPr lang="it-IT" sz="2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den>
                          </m:f>
                        </m:e>
                      </m:func>
                      <m:r>
                        <a:rPr lang="it-IT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it-IT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it-IT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it-IT" sz="28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it-IT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it-IT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it-IT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it-IT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it-IT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num>
                            <m:den>
                              <m:r>
                                <a:rPr lang="it-IT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den>
                          </m:f>
                        </m:e>
                      </m:func>
                      <m:r>
                        <a:rPr lang="it-IT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it-IT" sz="28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it-IT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it-IT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it-IT" sz="28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it-IT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it-IT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it-IT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ctrlPr>
                                    <a:rPr lang="it-IT" sz="28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>
                                  <m:r>
                                    <m:rPr>
                                      <m:brk m:alnAt="7"/>
                                    </m:rPr>
                                    <a:rPr lang="it-IT" sz="28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deg>
                                <m:e>
                                  <m:sSup>
                                    <m:sSupPr>
                                      <m:ctrlPr>
                                        <a:rPr lang="it-IT" sz="28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it-IT" sz="2800" i="1" dirty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it-IT" sz="2800" i="1" dirty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  <m:func>
                                            <m:funcPr>
                                              <m:ctrlPr>
                                                <a:rPr lang="it-IT" sz="2800" i="1" dirty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funcPr>
                                            <m:fNam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it-IT" sz="2800" dirty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sin</m:t>
                                              </m:r>
                                            </m:fName>
                                            <m:e>
                                              <m:r>
                                                <a:rPr lang="it-IT" sz="2800" i="1" dirty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𝜗</m:t>
                                              </m:r>
                                            </m:e>
                                          </m:func>
                                        </m:e>
                                      </m:d>
                                    </m:e>
                                    <m:sup>
                                      <m:r>
                                        <a:rPr lang="it-IT" sz="28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  <m:sSup>
                                    <m:sSupPr>
                                      <m:ctrlPr>
                                        <a:rPr lang="it-IT" sz="28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it-IT" sz="2800" i="1" dirty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func>
                                            <m:funcPr>
                                              <m:ctrlPr>
                                                <a:rPr lang="it-IT" sz="2800" i="1" dirty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funcPr>
                                            <m:fNam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it-IT" sz="2800" dirty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sin</m:t>
                                              </m:r>
                                            </m:fName>
                                            <m:e>
                                              <m:d>
                                                <m:dPr>
                                                  <m:ctrlPr>
                                                    <a:rPr lang="it-IT" sz="2800" i="1" dirty="0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</m:ctrlPr>
                                                </m:dPr>
                                                <m:e>
                                                  <m:r>
                                                    <a:rPr lang="it-IT" sz="2800" i="1" dirty="0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𝑡</m:t>
                                                  </m:r>
                                                  <m:func>
                                                    <m:funcPr>
                                                      <m:ctrlPr>
                                                        <a:rPr lang="it-IT" sz="2800" i="1" dirty="0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</m:ctrlPr>
                                                    </m:funcPr>
                                                    <m:fName>
                                                      <m:r>
                                                        <m:rPr>
                                                          <m:sty m:val="p"/>
                                                        </m:rPr>
                                                        <a:rPr lang="it-IT" sz="2800" dirty="0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cos</m:t>
                                                      </m:r>
                                                    </m:fName>
                                                    <m:e>
                                                      <m:r>
                                                        <a:rPr lang="it-IT" sz="2800" i="1" dirty="0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𝜗</m:t>
                                                      </m:r>
                                                    </m:e>
                                                  </m:func>
                                                </m:e>
                                              </m:d>
                                            </m:e>
                                          </m:func>
                                        </m:e>
                                      </m:d>
                                    </m:e>
                                    <m:sup>
                                      <m:r>
                                        <a:rPr lang="it-IT" sz="28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num>
                            <m:den>
                              <m:r>
                                <a:rPr lang="it-IT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it-IT" sz="28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Segnaposto contenut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3350" y="166255"/>
                <a:ext cx="8244032" cy="6511636"/>
              </a:xfrm>
              <a:blipFill>
                <a:blip r:embed="rId2"/>
                <a:stretch>
                  <a:fillRect l="-148" t="-749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899664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Segnaposto contenuto 2"/>
              <p:cNvSpPr>
                <a:spLocks noGrp="1"/>
              </p:cNvSpPr>
              <p:nvPr>
                <p:ph idx="1"/>
              </p:nvPr>
            </p:nvSpPr>
            <p:spPr>
              <a:xfrm>
                <a:off x="133350" y="166255"/>
                <a:ext cx="8244032" cy="6511636"/>
              </a:xfrm>
            </p:spPr>
            <p:txBody>
              <a:bodyPr>
                <a:normAutofit/>
              </a:bodyPr>
              <a:lstStyle/>
              <a:p>
                <a:pPr marL="114300" indent="0">
                  <a:buNone/>
                </a:pPr>
                <a:r>
                  <a:rPr lang="it-IT" sz="2400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Determinare i valori di </a:t>
                </a:r>
                <a14:m>
                  <m:oMath xmlns:m="http://schemas.openxmlformats.org/officeDocument/2006/math">
                    <m:r>
                      <a:rPr lang="it-IT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𝜗</m:t>
                    </m:r>
                  </m:oMath>
                </a14:m>
                <a:r>
                  <a:rPr lang="it-IT" sz="2400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per cui è definita la derivata direzionale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acc>
                          <m:accPr>
                            <m:chr m:val="⃗"/>
                            <m:ctrlPr>
                              <a:rPr lang="it-IT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it-IT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𝑣</m:t>
                            </m:r>
                          </m:e>
                        </m:acc>
                      </m:sub>
                    </m:sSub>
                    <m:r>
                      <a:rPr lang="it-IT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it-IT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t-IT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0,0</m:t>
                        </m:r>
                      </m:e>
                    </m:d>
                  </m:oMath>
                </a14:m>
                <a:r>
                  <a:rPr lang="it-IT" sz="2400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per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it-IT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it-IT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</m:acc>
                    <m:r>
                      <a:rPr lang="it-IT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it-IT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it-IT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it-IT" sz="240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it-IT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𝜗</m:t>
                            </m:r>
                          </m:e>
                        </m:func>
                        <m:r>
                          <a:rPr lang="it-IT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func>
                          <m:funcPr>
                            <m:ctrlPr>
                              <a:rPr lang="it-IT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it-IT" sz="240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it-IT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𝜗</m:t>
                            </m:r>
                          </m:e>
                        </m:func>
                      </m:e>
                    </m:d>
                  </m:oMath>
                </a14:m>
                <a:r>
                  <a:rPr lang="it-IT" sz="2400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. </a:t>
                </a:r>
              </a:p>
              <a:p>
                <a:pPr marL="114300" indent="0" algn="ctr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acc>
                            <m:accPr>
                              <m:chr m:val="⃗"/>
                              <m:ctrlPr>
                                <a:rPr lang="it-IT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it-IT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𝑣</m:t>
                              </m:r>
                            </m:e>
                          </m:acc>
                        </m:sub>
                      </m:sSub>
                      <m:r>
                        <a:rPr lang="it-IT" sz="2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it-IT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t-IT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0,0</m:t>
                          </m:r>
                        </m:e>
                      </m:d>
                      <m:r>
                        <a:rPr lang="it-IT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it-IT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it-IT" sz="2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it-IT" sz="28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it-IT" sz="2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it-IT" sz="2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it-IT" sz="2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sz="2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it-IT" sz="2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it-IT" sz="2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0+</m:t>
                                  </m:r>
                                  <m:r>
                                    <a:rPr lang="it-IT" sz="2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  <m:r>
                                <a:rPr lang="it-IT" sz="2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it-IT" sz="2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it-IT" sz="2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it-IT" sz="2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</m:d>
                            </m:num>
                            <m:den>
                              <m:r>
                                <a:rPr lang="it-IT" sz="2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den>
                          </m:f>
                        </m:e>
                      </m:func>
                      <m:r>
                        <a:rPr lang="it-IT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it-IT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it-IT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it-IT" sz="28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it-IT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it-IT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it-IT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it-IT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it-IT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num>
                            <m:den>
                              <m:r>
                                <a:rPr lang="it-IT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den>
                          </m:f>
                        </m:e>
                      </m:func>
                      <m:r>
                        <a:rPr lang="it-IT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it-IT" sz="28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it-IT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it-IT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it-IT" sz="28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it-IT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it-IT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it-IT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ctrlPr>
                                    <a:rPr lang="it-IT" sz="28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>
                                  <m:r>
                                    <m:rPr>
                                      <m:brk m:alnAt="7"/>
                                    </m:rPr>
                                    <a:rPr lang="it-IT" sz="28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deg>
                                <m:e>
                                  <m:sSup>
                                    <m:sSupPr>
                                      <m:ctrlPr>
                                        <a:rPr lang="it-IT" sz="28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it-IT" sz="2800" i="1" dirty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it-IT" sz="2800" i="1" dirty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  <m:func>
                                            <m:funcPr>
                                              <m:ctrlPr>
                                                <a:rPr lang="it-IT" sz="2800" i="1" dirty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funcPr>
                                            <m:fNam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it-IT" sz="2800" dirty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sin</m:t>
                                              </m:r>
                                            </m:fName>
                                            <m:e>
                                              <m:r>
                                                <a:rPr lang="it-IT" sz="2800" i="1" dirty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𝜗</m:t>
                                              </m:r>
                                            </m:e>
                                          </m:func>
                                        </m:e>
                                      </m:d>
                                    </m:e>
                                    <m:sup>
                                      <m:r>
                                        <a:rPr lang="it-IT" sz="28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  <m:sSup>
                                    <m:sSupPr>
                                      <m:ctrlPr>
                                        <a:rPr lang="it-IT" sz="28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it-IT" sz="2800" i="1" dirty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func>
                                            <m:funcPr>
                                              <m:ctrlPr>
                                                <a:rPr lang="it-IT" sz="2800" i="1" dirty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funcPr>
                                            <m:fNam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it-IT" sz="2800" dirty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sin</m:t>
                                              </m:r>
                                            </m:fName>
                                            <m:e>
                                              <m:d>
                                                <m:dPr>
                                                  <m:ctrlPr>
                                                    <a:rPr lang="it-IT" sz="2800" i="1" dirty="0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</m:ctrlPr>
                                                </m:dPr>
                                                <m:e>
                                                  <m:r>
                                                    <a:rPr lang="it-IT" sz="2800" i="1" dirty="0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𝑡</m:t>
                                                  </m:r>
                                                  <m:func>
                                                    <m:funcPr>
                                                      <m:ctrlPr>
                                                        <a:rPr lang="it-IT" sz="2800" i="1" dirty="0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</m:ctrlPr>
                                                    </m:funcPr>
                                                    <m:fName>
                                                      <m:r>
                                                        <m:rPr>
                                                          <m:sty m:val="p"/>
                                                        </m:rPr>
                                                        <a:rPr lang="it-IT" sz="2800" dirty="0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cos</m:t>
                                                      </m:r>
                                                    </m:fName>
                                                    <m:e>
                                                      <m:r>
                                                        <a:rPr lang="it-IT" sz="2800" i="1" dirty="0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𝜗</m:t>
                                                      </m:r>
                                                    </m:e>
                                                  </m:func>
                                                </m:e>
                                              </m:d>
                                            </m:e>
                                          </m:func>
                                        </m:e>
                                      </m:d>
                                    </m:e>
                                    <m:sup>
                                      <m:r>
                                        <a:rPr lang="it-IT" sz="28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num>
                            <m:den>
                              <m:r>
                                <a:rPr lang="it-IT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den>
                          </m:f>
                        </m:e>
                      </m:func>
                      <m:r>
                        <a:rPr lang="it-IT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</m:oMath>
                  </m:oMathPara>
                </a14:m>
                <a:endParaRPr lang="it-IT" sz="28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func>
                        <m:funcPr>
                          <m:ctrlPr>
                            <a:rPr lang="it-IT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it-IT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it-IT" sz="28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it-IT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it-IT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it-IT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ctrlPr>
                                    <a:rPr lang="it-IT" sz="28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>
                                  <m:r>
                                    <m:rPr>
                                      <m:brk m:alnAt="7"/>
                                    </m:rPr>
                                    <a:rPr lang="it-IT" sz="28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deg>
                                <m:e>
                                  <m:sSup>
                                    <m:sSupPr>
                                      <m:ctrlPr>
                                        <a:rPr lang="it-IT" sz="28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it-IT" sz="2800" i="1" dirty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it-IT" sz="2800" i="1" dirty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  <m:func>
                                            <m:funcPr>
                                              <m:ctrlPr>
                                                <a:rPr lang="it-IT" sz="2800" i="1" dirty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funcPr>
                                            <m:fNam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it-IT" sz="2800" dirty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sin</m:t>
                                              </m:r>
                                            </m:fName>
                                            <m:e>
                                              <m:r>
                                                <a:rPr lang="it-IT" sz="2800" i="1" dirty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𝜗</m:t>
                                              </m:r>
                                            </m:e>
                                          </m:func>
                                        </m:e>
                                      </m:d>
                                    </m:e>
                                    <m:sup>
                                      <m:r>
                                        <a:rPr lang="it-IT" sz="28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  <m:sSup>
                                    <m:sSupPr>
                                      <m:ctrlPr>
                                        <a:rPr lang="it-IT" sz="28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it-IT" sz="2800" i="1" dirty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it-IT" sz="2800" i="1" dirty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  <m:func>
                                            <m:funcPr>
                                              <m:ctrlPr>
                                                <a:rPr lang="it-IT" sz="2800" i="1" dirty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funcPr>
                                            <m:fNam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it-IT" sz="2800" dirty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cos</m:t>
                                              </m:r>
                                            </m:fName>
                                            <m:e>
                                              <m:r>
                                                <a:rPr lang="it-IT" sz="2800" i="1" dirty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𝜗</m:t>
                                              </m:r>
                                            </m:e>
                                          </m:func>
                                        </m:e>
                                      </m:d>
                                    </m:e>
                                    <m:sup>
                                      <m:r>
                                        <a:rPr lang="it-IT" sz="28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num>
                            <m:den>
                              <m:r>
                                <a:rPr lang="it-IT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den>
                          </m:f>
                        </m:e>
                      </m:func>
                      <m:r>
                        <a:rPr lang="it-IT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it-IT" sz="28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it-IT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it-IT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ad>
                            <m:radPr>
                              <m:ctrlP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>
                              <m:r>
                                <m:rPr>
                                  <m:brk m:alnAt="7"/>
                                </m:rP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deg>
                            <m:e>
                              <m:sSup>
                                <m:sSupPr>
                                  <m:ctrlPr>
                                    <a:rPr lang="it-IT" sz="28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it-IT" sz="28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unc>
                                        <m:funcPr>
                                          <m:ctrlPr>
                                            <a:rPr lang="it-IT" sz="2800" i="1" dirty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it-IT" sz="2800" dirty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cos</m:t>
                                          </m:r>
                                        </m:fName>
                                        <m:e>
                                          <m:r>
                                            <a:rPr lang="it-IT" sz="2800" i="1" dirty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𝜗</m:t>
                                          </m:r>
                                        </m:e>
                                      </m:func>
                                    </m:e>
                                  </m:d>
                                </m:e>
                                <m:sup>
                                  <m:r>
                                    <a:rPr lang="it-IT" sz="28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it-IT" sz="28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it-IT" sz="28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unc>
                                        <m:funcPr>
                                          <m:ctrlPr>
                                            <a:rPr lang="it-IT" sz="2800" i="1" dirty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it-IT" sz="2800" dirty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sin</m:t>
                                          </m:r>
                                        </m:fName>
                                        <m:e>
                                          <m:r>
                                            <a:rPr lang="it-IT" sz="2800" i="1" dirty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𝜗</m:t>
                                          </m:r>
                                        </m:e>
                                      </m:func>
                                    </m:e>
                                  </m:d>
                                </m:e>
                                <m:sup>
                                  <m:r>
                                    <a:rPr lang="it-IT" sz="28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e>
                          </m:rad>
                          <m:limLow>
                            <m:limLowPr>
                              <m:ctrlPr>
                                <a:rPr lang="it-IT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it-IT" sz="28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it-IT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it-IT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it-IT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ctrlPr>
                                    <a:rPr lang="it-IT" sz="28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>
                                  <m:r>
                                    <m:rPr>
                                      <m:brk m:alnAt="7"/>
                                    </m:rPr>
                                    <a:rPr lang="it-IT" sz="28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deg>
                                <m:e>
                                  <m:sSup>
                                    <m:sSupPr>
                                      <m:ctrlPr>
                                        <a:rPr lang="it-IT" sz="2800" i="1" dirty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it-IT" sz="2800" b="0" i="1" dirty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  <m:sup>
                                      <m:r>
                                        <a:rPr lang="it-IT" sz="2800" b="0" i="1" dirty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5</m:t>
                                      </m:r>
                                    </m:sup>
                                  </m:sSup>
                                </m:e>
                              </m:rad>
                            </m:num>
                            <m:den>
                              <m:r>
                                <a:rPr lang="it-IT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den>
                          </m:f>
                        </m:e>
                      </m:func>
                      <m:r>
                        <a:rPr lang="it-IT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ad>
                        <m:radPr>
                          <m:ctrlP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it-IT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g>
                        <m:e>
                          <m:sSup>
                            <m:sSupPr>
                              <m:ctrlP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it-IT" sz="28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it-IT" sz="28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it-IT" sz="2800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it-IT" sz="28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𝜗</m:t>
                                      </m:r>
                                    </m:e>
                                  </m:func>
                                </m:e>
                              </m:d>
                            </m:e>
                            <m:sup>
                              <m: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it-IT" sz="28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it-IT" sz="28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it-IT" sz="2800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it-IT" sz="28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𝜗</m:t>
                                      </m:r>
                                    </m:e>
                                  </m:func>
                                </m:e>
                              </m:d>
                            </m:e>
                            <m:sup>
                              <m:r>
                                <a:rPr lang="it-IT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it-IT" sz="28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Segnaposto contenut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3350" y="166255"/>
                <a:ext cx="8244032" cy="6511636"/>
              </a:xfrm>
              <a:blipFill>
                <a:blip r:embed="rId2"/>
                <a:stretch>
                  <a:fillRect t="-749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248597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Adiacenza.thmx</Template>
  <TotalTime>974</TotalTime>
  <Words>695</Words>
  <Application>Microsoft Office PowerPoint</Application>
  <PresentationFormat>Presentazione su schermo (4:3)</PresentationFormat>
  <Paragraphs>75</Paragraphs>
  <Slides>13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8" baseType="lpstr">
      <vt:lpstr>Arial</vt:lpstr>
      <vt:lpstr>Calibri</vt:lpstr>
      <vt:lpstr>Cambria</vt:lpstr>
      <vt:lpstr>Cambria Math</vt:lpstr>
      <vt:lpstr>Adjacency</vt:lpstr>
      <vt:lpstr>Tuturato di Analisi Matematica II Paolo Vasarelli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note on a characterization of a quadric cone</dc:title>
  <dc:creator>Elisa DeBernardinis</dc:creator>
  <cp:lastModifiedBy>Stefano Innamorati</cp:lastModifiedBy>
  <cp:revision>120</cp:revision>
  <dcterms:created xsi:type="dcterms:W3CDTF">2017-04-07T13:22:29Z</dcterms:created>
  <dcterms:modified xsi:type="dcterms:W3CDTF">2020-04-24T13:06:03Z</dcterms:modified>
</cp:coreProperties>
</file>