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5"/>
  </p:notesMasterIdLst>
  <p:sldIdLst>
    <p:sldId id="257" r:id="rId2"/>
    <p:sldId id="295" r:id="rId3"/>
    <p:sldId id="281" r:id="rId4"/>
    <p:sldId id="292" r:id="rId5"/>
    <p:sldId id="297" r:id="rId6"/>
    <p:sldId id="299" r:id="rId7"/>
    <p:sldId id="298" r:id="rId8"/>
    <p:sldId id="301" r:id="rId9"/>
    <p:sldId id="302" r:id="rId10"/>
    <p:sldId id="282" r:id="rId11"/>
    <p:sldId id="294" r:id="rId12"/>
    <p:sldId id="288" r:id="rId13"/>
    <p:sldId id="30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4/24/2020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417639"/>
                <a:ext cx="8423564" cy="5269488"/>
              </a:xfrm>
            </p:spPr>
            <p:txBody>
              <a:bodyPr>
                <a:normAutofit fontScale="92500" lnSpcReduction="20000"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1 (14 07 2019)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Data la funzione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 b="0" i="0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32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valori di </a:t>
                </a:r>
                <a14:m>
                  <m:oMath xmlns:m="http://schemas.openxmlformats.org/officeDocument/2006/math">
                    <m:r>
                      <a:rPr lang="it-IT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cui è definita la derivata direzionale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2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2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le derivate direzionali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la bisettrice del primo e terzo quadrante ed il gradiente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la funzione è differenziabile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se esiste il piano tangente alla funzione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17639"/>
                <a:ext cx="8423564" cy="5269488"/>
              </a:xfrm>
              <a:blipFill>
                <a:blip r:embed="rId2"/>
                <a:stretch>
                  <a:fillRect l="-289" t="-3009" r="-166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le derivate direzionali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la bisettrice del primo e terzo quadrante</a:t>
                </a:r>
                <a:r>
                  <a:rPr lang="it-IT" sz="2400" dirty="0">
                    <a:solidFill>
                      <a:srgbClr val="FF0000"/>
                    </a:solidFill>
                  </a:rPr>
                  <a:t>. </a:t>
                </a: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sub>
                      </m:sSub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m:rPr>
                          <m:nor/>
                        </m:rPr>
                        <a:rPr lang="it-IT" sz="2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 </m:t>
                      </m:r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0,2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derivata direzionale nella direzione della bisettrice del primo e terzo quadrante si ottiene sostituendo </a:t>
                </a:r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e  </a:t>
                </a:r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d>
                            <m:d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b>
                      </m:sSub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it-IT" sz="2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it-IT" sz="2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it-IT" sz="2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it-IT" sz="2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b>
                      </m:sSub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t-IT" sz="2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t-IT" sz="2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10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64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gradiente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sub>
                      </m:sSub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m:rPr>
                          <m:nor/>
                        </m:rPr>
                        <a:rPr lang="it-IT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 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it-IT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0,2</m:t>
                          </m:r>
                          <m: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Pertanto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it-IT" sz="32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32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it-IT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it-IT" sz="32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32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  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it-IT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it-IT" sz="32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32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it-IT" sz="3200" i="1" dirty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3200" i="1" dirty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it-IT" sz="3200" b="0" i="1" dirty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it-IT" sz="32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32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it-IT" sz="3200" i="1" dirty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3200" i="1" dirty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it-IT" sz="3200" b="0" i="1" dirty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it-IT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</m:oMath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Quindi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e>
                      </m:d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t="-13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4612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6255"/>
                <a:ext cx="82249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la funzione è differenziabile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114300" indent="0">
                  <a:buNone/>
                </a:pPr>
                <a:endParaRPr lang="it-IT" sz="2400" dirty="0">
                  <a:solidFill>
                    <a:srgbClr val="FF0000"/>
                  </a:solidFill>
                </a:endParaRPr>
              </a:p>
              <a:p>
                <a:pPr algn="ctr">
                  <a:lnSpc>
                    <a:spcPct val="16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funzione non è differenziabile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perché non vale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formula del gradiente. Infatti</a:t>
                </a:r>
              </a:p>
              <a:p>
                <a:pPr algn="ctr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sub>
                      </m:sSub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6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=0 </a:t>
                </a:r>
              </a:p>
              <a:p>
                <a:pPr algn="ctr">
                  <a:lnSpc>
                    <a:spcPct val="16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Sono diversi se </a:t>
                </a:r>
                <a14:m>
                  <m:oMath xmlns:m="http://schemas.openxmlformats.org/officeDocument/2006/math"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𝜗</m:t>
                    </m:r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≠0,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𝜗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≠</m:t>
                    </m:r>
                    <m:f>
                      <m:f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Pr>
                      <m:num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𝜋</m:t>
                        </m:r>
                      </m:num>
                      <m:den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2</m:t>
                        </m:r>
                      </m:den>
                    </m:f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,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𝜗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𝜋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,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𝜗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≠</m:t>
                    </m:r>
                    <m:f>
                      <m:f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Pr>
                      <m:num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3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𝜋</m:t>
                        </m:r>
                      </m:num>
                      <m:den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2</m:t>
                        </m:r>
                      </m:den>
                    </m:f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,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𝜗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≠2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𝜋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.</m:t>
                    </m:r>
                  </m:oMath>
                </a14:m>
                <a:r>
                  <a:rPr lang="it-IT" altLang="it-IT" sz="3075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6255"/>
                <a:ext cx="8224982" cy="6511636"/>
              </a:xfrm>
              <a:blipFill>
                <a:blip r:embed="rId2"/>
                <a:stretch>
                  <a:fillRect l="-815" t="-14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677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6255"/>
                <a:ext cx="82249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esiste il piano tangente alla funzione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114300" indent="0">
                  <a:buNone/>
                </a:pPr>
                <a:endParaRPr lang="it-IT" sz="2400" dirty="0">
                  <a:solidFill>
                    <a:srgbClr val="FF0000"/>
                  </a:solidFill>
                </a:endParaRPr>
              </a:p>
              <a:p>
                <a:pPr algn="ctr">
                  <a:lnSpc>
                    <a:spcPct val="16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Non esiste il piano tangente al grafico della funzione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perché la funzione non è differenziabile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it-IT" alt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6255"/>
                <a:ext cx="8224982" cy="6511636"/>
              </a:xfrm>
              <a:blipFill>
                <a:blip r:embed="rId2"/>
                <a:stretch>
                  <a:fillRect l="-815" t="-14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96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 fontScale="925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valori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cui è definita la derivata direzionale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50000"/>
                  </a:lnSpc>
                  <a:buNone/>
                </a:pPr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Consideriamo le equazioni parametriche di una retta per l’origine avente direzione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altLang="it-IT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altLang="it-IT" sz="2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=</m:t>
                              </m:r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𝑡</m:t>
                              </m:r>
                              <m:func>
                                <m:funcPr>
                                  <m:ctrlPr>
                                    <a:rPr lang="it-IT" altLang="it-IT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altLang="it-IT" sz="26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altLang="it-IT" sz="26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it-IT" altLang="it-IT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𝑦</m:t>
                              </m:r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=</m:t>
                              </m:r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𝑡</m:t>
                              </m:r>
                              <m:func>
                                <m:funcPr>
                                  <m:ctrlPr>
                                    <a:rPr lang="it-IT" altLang="it-IT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6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altLang="it-IT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, calcoliamo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nel punto generico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r>
                          <a:rPr lang="it-IT" altLang="it-IT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𝑡</m:t>
                        </m:r>
                        <m:func>
                          <m:funcPr>
                            <m:ctrlP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cos</m:t>
                            </m:r>
                          </m:fName>
                          <m:e>
                            <m: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𝜗</m:t>
                            </m:r>
                            <m: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,</m:t>
                            </m:r>
                            <m:r>
                              <a:rPr lang="it-IT" altLang="it-IT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𝑡</m:t>
                            </m:r>
                            <m:func>
                              <m:funcPr>
                                <m:ctrlPr>
                                  <a:rPr lang="it-IT" altLang="it-IT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6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altLang="it-IT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𝜗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. Otteniamo </a:t>
                </a:r>
              </a:p>
              <a:p>
                <a:pPr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𝑔</m:t>
                      </m:r>
                      <m:d>
                        <m:dPr>
                          <m:ctrlP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𝑡</m:t>
                          </m:r>
                        </m:e>
                      </m:d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𝑓</m:t>
                      </m:r>
                      <m:d>
                        <m:dPr>
                          <m:ctrlP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𝑡</m:t>
                          </m:r>
                          <m:func>
                            <m:funcPr>
                              <m:ctrlP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𝜗</m:t>
                              </m:r>
                            </m:e>
                          </m:func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,</m:t>
                          </m:r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𝑡</m:t>
                          </m:r>
                          <m:func>
                            <m:funcPr>
                              <m:ctrlP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</m:oMath>
                  </m:oMathPara>
                </a14:m>
                <a:endParaRPr lang="it-IT" altLang="it-IT" sz="2600" b="0" i="1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func>
                                    <m:funcPr>
                                      <m:ctrlP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b="0" i="0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2800" b="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b="0" i="0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b="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  <m:rad>
                        <m:rad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t="-562" r="-11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22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 fontScale="925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valori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cui è definita la derivata direzionale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𝑔</m:t>
                      </m:r>
                      <m:d>
                        <m:dPr>
                          <m:ctrlP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𝑡</m:t>
                          </m:r>
                        </m:e>
                      </m:d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𝑓</m:t>
                      </m:r>
                      <m:d>
                        <m:dPr>
                          <m:ctrlP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𝑡</m:t>
                          </m:r>
                          <m:func>
                            <m:funcPr>
                              <m:ctrlP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𝜗</m:t>
                              </m:r>
                            </m:e>
                          </m:func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,</m:t>
                          </m:r>
                          <m:r>
                            <a:rPr lang="it-IT" alt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𝑡</m:t>
                          </m:r>
                          <m:func>
                            <m:funcPr>
                              <m:ctrlP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</m:oMath>
                  </m:oMathPara>
                </a14:m>
                <a:endParaRPr lang="it-IT" altLang="it-IT" sz="2600" b="0" i="1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func>
                                    <m:funcPr>
                                      <m:ctrlP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b="0" i="0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b="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2800" b="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b="0" i="0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b="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  <m:rad>
                        <m:rad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it-IT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+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f>
                        <m:fPr>
                          <m:ctrlP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fPr>
                        <m:num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b="0" i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d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t="-5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58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 fontScale="77500" lnSpcReduction="2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valori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cui è definita la derivata direzionale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+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d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p>
                          </m:sSup>
                        </m:lim>
                      </m:limLow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p>
                          </m:sSup>
                        </m:lim>
                      </m:limLow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d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limLow>
                        <m:limLow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it-IT" sz="28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Pr>
                      <m:num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2</m:t>
                        </m:r>
                      </m:num>
                      <m:den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  <m:rad>
                      <m:ra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limLow>
                      <m:limLow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it-IT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</m:lim>
                    </m:limLow>
                    <m:sSup>
                      <m:sSup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  <m:func>
                                      <m:funcPr>
                                        <m:ctrlPr>
                                          <a:rPr lang="it-IT" sz="28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2800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it-IT" sz="28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𝜗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it-IT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func>
                                  <m:func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it-IT" sz="28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t="-14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26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valori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cui è definita la derivata direzionale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limLow>
                        <m:limLow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it-IT" sz="28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4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  <m:rad>
                        <m:rad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limLow>
                        <m:limLow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it-IT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4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func>
                                        <m:funcPr>
                                          <m:ctrlPr>
                                            <a:rPr lang="it-IT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4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it-IT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4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func>
                                    <m:funcPr>
                                      <m:ctrlP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d>
                      <m:r>
                        <a:rPr lang="it-IT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it-IT" sz="24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limLow>
                        <m:limLow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+</m:t>
                    </m:r>
                    <m:f>
                      <m:f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Pr>
                      <m:num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2</m:t>
                        </m:r>
                      </m:num>
                      <m:den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  <m:rad>
                      <m:ra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limLow>
                      <m:limLow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it-IT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</m:lim>
                    </m:limLow>
                    <m:sSup>
                      <m:sSup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func>
                              <m:func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𝜗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it-IT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it-IT" sz="2800" dirty="0"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limLow>
                        <m:limLow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p>
                          </m:sSup>
                        </m:lim>
                      </m:limLow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48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valori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cui è definita la derivata direzionale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it-IT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it-IT" sz="28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limLow>
                        <m:limLow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+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2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limLow>
                        <m:limLow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it-IT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it-IT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94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valori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cui è definita la derivata direzionale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it-IT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it-IT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it-IT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it-IT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5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calcolare la derivata direzionale nel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abbiamo calcolato il limite della derivata.</a:t>
                </a:r>
              </a:p>
              <a:p>
                <a:pPr marL="114300" indent="0" algn="ctr">
                  <a:lnSpc>
                    <a:spcPct val="15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C’è un altro modo…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89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valori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cui è definita la derivata direzionale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50000"/>
                  </a:lnSpc>
                  <a:buNone/>
                </a:pPr>
                <a:r>
                  <a:rPr lang="it-IT" alt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…con la definizione di derivata direzionale</a:t>
                </a:r>
              </a:p>
              <a:p>
                <a:pPr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𝑔</m:t>
                      </m:r>
                      <m:d>
                        <m:d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𝑡</m:t>
                          </m:r>
                        </m:e>
                      </m:d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𝑓</m:t>
                      </m:r>
                      <m:d>
                        <m:d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𝑡</m:t>
                          </m:r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𝜗</m:t>
                              </m:r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,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𝑡</m:t>
                          </m:r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</m:oMath>
                  </m:oMathPara>
                </a14:m>
                <a:endParaRPr lang="it-IT" altLang="it-IT" sz="2800" i="1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=</m:t>
                      </m:r>
                      <m:rad>
                        <m:radPr>
                          <m:ctrl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func>
                                    <m:func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32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2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it-IT" sz="32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32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3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32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32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it-I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sub>
                      </m:sSub>
                      <m:r>
                        <a:rPr lang="it-IT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it-I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it-IT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0+</m:t>
                                  </m:r>
                                  <m:r>
                                    <a:rPr lang="it-IT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it-IT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num>
                            <m:den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it-I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it-IT" sz="2800" i="1" dirty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it-IT" sz="2800" i="1" dirty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  <m:func>
                                                    <m:funcPr>
                                                      <m:ctrlPr>
                                                        <a:rPr lang="it-IT" sz="2800" i="1" dirty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funcPr>
                                                    <m:fName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it-IT" sz="2800" dirty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cos</m:t>
                                                      </m:r>
                                                    </m:fName>
                                                    <m:e>
                                                      <m:r>
                                                        <a:rPr lang="it-IT" sz="2800" i="1" dirty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𝜗</m:t>
                                                      </m:r>
                                                    </m:e>
                                                  </m:func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l="-148"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966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 valori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cui è definita la derivata direzionale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11430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it-I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sub>
                      </m:sSub>
                      <m:r>
                        <a:rPr lang="it-IT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it-I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it-IT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0+</m:t>
                                  </m:r>
                                  <m:r>
                                    <a:rPr lang="it-IT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it-IT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num>
                            <m:den>
                              <m: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it-I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it-IT" sz="2800" i="1" dirty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it-IT" sz="2800" i="1" dirty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  <m:func>
                                                    <m:funcPr>
                                                      <m:ctrlPr>
                                                        <a:rPr lang="it-IT" sz="2800" i="1" dirty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funcPr>
                                                    <m:fName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it-IT" sz="2800" dirty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cos</m:t>
                                                      </m:r>
                                                    </m:fName>
                                                    <m:e>
                                                      <m:r>
                                                        <a:rPr lang="it-IT" sz="2800" i="1" dirty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𝜗</m:t>
                                                      </m:r>
                                                    </m:e>
                                                  </m:func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  <m:limLow>
                            <m:limLow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e>
                              </m:rad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0" y="166255"/>
                <a:ext cx="8244032" cy="6511636"/>
              </a:xfrm>
              <a:blipFill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859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974</TotalTime>
  <Words>695</Words>
  <Application>Microsoft Office PowerPoint</Application>
  <PresentationFormat>Presentazione su schermo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a characterization of a quadric cone</dc:title>
  <dc:creator>Elisa DeBernardinis</dc:creator>
  <cp:lastModifiedBy>Stefano Innamorati</cp:lastModifiedBy>
  <cp:revision>120</cp:revision>
  <dcterms:created xsi:type="dcterms:W3CDTF">2017-04-07T13:22:29Z</dcterms:created>
  <dcterms:modified xsi:type="dcterms:W3CDTF">2020-04-24T13:06:03Z</dcterms:modified>
</cp:coreProperties>
</file>