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13"/>
  </p:notesMasterIdLst>
  <p:sldIdLst>
    <p:sldId id="257" r:id="rId2"/>
    <p:sldId id="258" r:id="rId3"/>
    <p:sldId id="280" r:id="rId4"/>
    <p:sldId id="295" r:id="rId5"/>
    <p:sldId id="302" r:id="rId6"/>
    <p:sldId id="298" r:id="rId7"/>
    <p:sldId id="306" r:id="rId8"/>
    <p:sldId id="307" r:id="rId9"/>
    <p:sldId id="309" r:id="rId10"/>
    <p:sldId id="310" r:id="rId11"/>
    <p:sldId id="304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9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19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0ADB5-5AD4-0F40-A301-0E57A0BE4EF0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912EE-D5B1-CF4C-B1D1-E8439C7D5E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132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4/24/2020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800" dirty="0" err="1"/>
              <a:t>Tuturato</a:t>
            </a:r>
            <a:r>
              <a:rPr lang="it-IT" sz="2800" dirty="0"/>
              <a:t> di Analisi Matematica II</a:t>
            </a:r>
            <a:br>
              <a:rPr lang="it-IT" sz="2800" dirty="0"/>
            </a:br>
            <a:r>
              <a:rPr lang="it-IT" sz="2800" dirty="0"/>
              <a:t>Paolo </a:t>
            </a:r>
            <a:r>
              <a:rPr lang="it-IT" sz="2800" dirty="0" err="1"/>
              <a:t>Vasarelli</a:t>
            </a:r>
            <a:endParaRPr lang="it-IT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0" y="1417639"/>
                <a:ext cx="8423564" cy="5269488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it-IT" sz="3200" dirty="0">
                    <a:solidFill>
                      <a:srgbClr val="FF0000"/>
                    </a:solidFill>
                  </a:rPr>
                  <a:t>Esercizio 2 (14 07 2019) Seconda parte </a:t>
                </a:r>
              </a:p>
              <a:p>
                <a:pPr marL="114300" indent="0"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Data la funzione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it-IT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71500" indent="-457200">
                  <a:buFont typeface="+mj-lt"/>
                  <a:buAutoNum type="alphaLcPeriod"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Determinare il dominio. </a:t>
                </a:r>
              </a:p>
              <a:p>
                <a:pPr marL="571500" indent="-457200">
                  <a:buFont typeface="+mj-lt"/>
                  <a:buAutoNum type="alphaLcPeriod"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gli eventuali punti critici e stabilirne la natura. </a:t>
                </a: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417639"/>
                <a:ext cx="8423564" cy="5269488"/>
              </a:xfrm>
              <a:blipFill>
                <a:blip r:embed="rId2"/>
                <a:stretch>
                  <a:fillRect l="-434" t="-150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4387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itle 1">
                <a:extLst>
                  <a:ext uri="{FF2B5EF4-FFF2-40B4-BE49-F238E27FC236}">
                    <a16:creationId xmlns:a16="http://schemas.microsoft.com/office/drawing/2014/main" id="{31538881-ECE6-4BCD-8B6F-2200F8B0EB8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142876"/>
                <a:ext cx="7620000" cy="742950"/>
              </a:xfrm>
            </p:spPr>
            <p:txBody>
              <a:bodyPr/>
              <a:lstStyle/>
              <a:p>
                <a:r>
                  <a:rPr lang="it-IT" sz="2800" dirty="0">
                    <a:solidFill>
                      <a:srgbClr val="FF0000"/>
                    </a:solidFill>
                  </a:rPr>
                  <a:t>Stabiliamo la natura del punto critico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t-IT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,0</m:t>
                        </m:r>
                      </m:e>
                    </m:d>
                  </m:oMath>
                </a14:m>
                <a:r>
                  <a:rPr lang="it-IT" sz="2800" dirty="0">
                    <a:solidFill>
                      <a:srgbClr val="FF0000"/>
                    </a:solidFill>
                  </a:rPr>
                  <a:t>.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itle 1">
                <a:extLst>
                  <a:ext uri="{FF2B5EF4-FFF2-40B4-BE49-F238E27FC236}">
                    <a16:creationId xmlns:a16="http://schemas.microsoft.com/office/drawing/2014/main" id="{31538881-ECE6-4BCD-8B6F-2200F8B0EB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142876"/>
                <a:ext cx="7620000" cy="742950"/>
              </a:xfrm>
              <a:blipFill>
                <a:blip r:embed="rId2"/>
                <a:stretch>
                  <a:fillRect l="-1600" b="-819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95251" y="809625"/>
                <a:ext cx="4476749" cy="5972175"/>
              </a:xfrm>
            </p:spPr>
            <p:txBody>
              <a:bodyPr>
                <a:normAutofit/>
              </a:bodyPr>
              <a:lstStyle/>
              <a:p>
                <a:pPr marL="114300" indent="0">
                  <a:lnSpc>
                    <a:spcPct val="90000"/>
                  </a:lnSpc>
                  <a:buNone/>
                </a:pPr>
                <a:r>
                  <a:rPr lang="it-IT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Per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it-IT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e>
                    </m:d>
                  </m:oMath>
                </a14:m>
                <a:r>
                  <a:rPr lang="it-IT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è un punto di massimo.</a:t>
                </a:r>
              </a:p>
              <a:p>
                <a:pPr marL="114300" indent="0">
                  <a:lnSpc>
                    <a:spcPct val="90000"/>
                  </a:lnSpc>
                  <a:buNone/>
                </a:pPr>
                <a:r>
                  <a:rPr lang="it-IT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Per </a:t>
                </a:r>
                <a14:m>
                  <m:oMath xmlns:m="http://schemas.openxmlformats.org/officeDocument/2006/math"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it-IT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e>
                    </m:d>
                  </m:oMath>
                </a14:m>
                <a:r>
                  <a:rPr lang="it-IT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è un punto di sella.</a:t>
                </a:r>
              </a:p>
              <a:p>
                <a:pPr marL="114300" indent="0">
                  <a:lnSpc>
                    <a:spcPct val="90000"/>
                  </a:lnSpc>
                  <a:buNone/>
                </a:pPr>
                <a:r>
                  <a:rPr lang="it-IT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Per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it-IT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e>
                    </m:d>
                  </m:oMath>
                </a14:m>
                <a:r>
                  <a:rPr lang="it-IT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è un punto di minimo.</a:t>
                </a:r>
              </a:p>
              <a:p>
                <a:pPr marL="114300" indent="0">
                  <a:lnSpc>
                    <a:spcPct val="90000"/>
                  </a:lnSpc>
                  <a:buNone/>
                </a:pPr>
                <a:r>
                  <a:rPr lang="it-IT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Per </a:t>
                </a:r>
                <a14:m>
                  <m:oMath xmlns:m="http://schemas.openxmlformats.org/officeDocument/2006/math"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it-IT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e>
                    </m:d>
                  </m:oMath>
                </a14:m>
                <a:r>
                  <a:rPr lang="it-IT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è un punto di sella.</a:t>
                </a:r>
              </a:p>
              <a:p>
                <a:pPr marL="114300" indent="0">
                  <a:lnSpc>
                    <a:spcPct val="90000"/>
                  </a:lnSpc>
                  <a:buNone/>
                </a:pPr>
                <a:r>
                  <a:rPr lang="it-IT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Per </a:t>
                </a:r>
                <a14:m>
                  <m:oMath xmlns:m="http://schemas.openxmlformats.org/officeDocument/2006/math"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it-IT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e>
                    </m:d>
                  </m:oMath>
                </a14:m>
                <a:r>
                  <a:rPr lang="it-IT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è un punto di massimo.</a:t>
                </a:r>
              </a:p>
              <a:p>
                <a:pPr marL="114300" indent="0">
                  <a:lnSpc>
                    <a:spcPct val="90000"/>
                  </a:lnSpc>
                  <a:buNone/>
                </a:pPr>
                <a:endParaRPr lang="it-IT" sz="1800" dirty="0"/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95251" y="809625"/>
                <a:ext cx="4476749" cy="5972175"/>
              </a:xfrm>
              <a:blipFill>
                <a:blip r:embed="rId3"/>
                <a:stretch>
                  <a:fillRect l="-272" t="-1837" r="-177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magine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29C4B5CA-FD7A-4AFF-91A6-C4CF8E1772D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890962" y="1566864"/>
            <a:ext cx="5229224" cy="386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38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itle 1">
                <a:extLst>
                  <a:ext uri="{FF2B5EF4-FFF2-40B4-BE49-F238E27FC236}">
                    <a16:creationId xmlns:a16="http://schemas.microsoft.com/office/drawing/2014/main" id="{5D24CA93-77A5-4EEA-BA9B-B1A0985C5F3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7620000" cy="1143000"/>
              </a:xfrm>
            </p:spPr>
            <p:txBody>
              <a:bodyPr anchor="ctr">
                <a:norm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it-IT" sz="3200" dirty="0">
                    <a:solidFill>
                      <a:srgbClr val="FF0000"/>
                    </a:solidFill>
                  </a:rPr>
                  <a:t>Stabiliamo la natura del punto critico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altLang="it-IT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t-IT" altLang="it-IT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altLang="it-IT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it-IT" altLang="it-IT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it-IT" altLang="it-IT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it-IT" altLang="it-IT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altLang="it-IT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it-IT" altLang="it-IT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it-IT" sz="3200" dirty="0">
                    <a:solidFill>
                      <a:srgbClr val="FF0000"/>
                    </a:solidFill>
                  </a:rPr>
                  <a:t>.</a:t>
                </a:r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itle 1">
                <a:extLst>
                  <a:ext uri="{FF2B5EF4-FFF2-40B4-BE49-F238E27FC236}">
                    <a16:creationId xmlns:a16="http://schemas.microsoft.com/office/drawing/2014/main" id="{5D24CA93-77A5-4EEA-BA9B-B1A0985C5F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7620000" cy="1143000"/>
              </a:xfrm>
              <a:blipFill>
                <a:blip r:embed="rId2"/>
                <a:stretch>
                  <a:fillRect l="-20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80975" y="1066800"/>
                <a:ext cx="4238625" cy="5791200"/>
              </a:xfrm>
            </p:spPr>
            <p:txBody>
              <a:bodyPr>
                <a:normAutofit/>
              </a:bodyPr>
              <a:lstStyle/>
              <a:p>
                <a:pPr marL="114300" indent="0">
                  <a:lnSpc>
                    <a:spcPct val="90000"/>
                  </a:lnSpc>
                  <a:buNone/>
                </a:pPr>
                <a:r>
                  <a:rPr lang="it-IT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Calcoliamo le derivate seconde nel punto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altLang="it-IT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t-IT" alt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alt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it-IT" alt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it-IT" altLang="it-IT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it-IT" alt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alt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it-IT" alt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endParaRPr lang="it-IT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it-IT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it-IT" altLang="it-IT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alt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alt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alt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it-IT" altLang="it-IT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it-IT" alt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alt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alt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it-IT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16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t-IT" sz="16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sz="1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it-IT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it-IT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𝑥𝑦</m:t>
                          </m:r>
                        </m:den>
                      </m:f>
                      <m:d>
                        <m:dPr>
                          <m:ctrlPr>
                            <a:rPr lang="it-IT" altLang="it-IT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alt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alt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alt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it-IT" altLang="it-IT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it-IT" alt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alt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alt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it-IT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it-IT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𝑦𝑥</m:t>
                          </m:r>
                        </m:den>
                      </m:f>
                      <m:d>
                        <m:dPr>
                          <m:ctrlPr>
                            <a:rPr lang="it-IT" altLang="it-IT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alt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alt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alt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it-IT" altLang="it-IT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it-IT" alt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alt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alt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it-IT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t-IT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it-IT" sz="16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it-IT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it-IT" altLang="it-IT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alt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alt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alt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it-IT" altLang="it-IT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it-IT" alt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alt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alt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it-IT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t-IT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it-IT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lnSpc>
                    <a:spcPct val="90000"/>
                  </a:lnSpc>
                  <a:buNone/>
                </a:pPr>
                <a:r>
                  <a:rPr lang="it-IT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Scriviamo la matrice Hessiana del punto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altLang="it-IT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t-IT" alt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alt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it-IT" alt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it-IT" altLang="it-IT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it-IT" alt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alt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it-IT" alt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endParaRPr lang="it-IT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it-IT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d>
                        <m:dPr>
                          <m:ctrlPr>
                            <a:rPr lang="it-IT" altLang="it-IT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alt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alt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alt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it-IT" altLang="it-IT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it-IT" alt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alt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alt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it-IT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it-IT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it-IT" sz="16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it-IT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  <m:r>
                                  <m:rPr>
                                    <m:nor/>
                                  </m:rPr>
                                  <a:rPr lang="it-IT" sz="1600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it-IT" sz="16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it-IT" sz="16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it-IT" sz="16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it-IT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it-IT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it-IT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it-IT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it-IT" sz="16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it-IT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  <m:r>
                                  <m:rPr>
                                    <m:nor/>
                                  </m:rPr>
                                  <a:rPr lang="it-IT" sz="1600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it-IT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lnSpc>
                    <a:spcPct val="90000"/>
                  </a:lnSpc>
                  <a:buNone/>
                </a:pPr>
                <a:r>
                  <a:rPr lang="it-IT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Calcoliamo l’Hessiano del punto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altLang="it-IT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t-IT" alt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alt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it-IT" alt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it-IT" altLang="it-IT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it-IT" alt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alt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it-IT" alt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endParaRPr lang="it-IT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r>
                      <a:rPr lang="it-IT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𝑑𝑒𝑡</m:t>
                    </m:r>
                    <m:sSub>
                      <m:sSubPr>
                        <m:ctrlPr>
                          <a:rPr lang="it-IT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it-IT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d>
                      <m:dPr>
                        <m:ctrlPr>
                          <a:rPr lang="it-IT" altLang="it-IT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t-IT" alt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alt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it-IT" alt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it-IT" altLang="it-IT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it-IT" alt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alt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it-IT" alt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it-IT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𝑑𝑒𝑡</m:t>
                    </m:r>
                    <m:d>
                      <m:dPr>
                        <m:ctrlPr>
                          <a:rPr lang="it-IT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t-IT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t-IT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it-IT" sz="1600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it-IT" sz="16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t-IT" sz="16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16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t-IT" sz="16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t-IT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t-IT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  <m:e>
                              <m:r>
                                <a:rPr lang="it-IT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t-IT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t-IT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it-IT" sz="1600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e>
                          </m:mr>
                        </m:m>
                      </m:e>
                    </m:d>
                    <m:r>
                      <a:rPr lang="it-IT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144</m:t>
                        </m:r>
                      </m:den>
                    </m:f>
                    <m:r>
                      <a:rPr lang="it-IT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it-IT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</m:t>
                    </m:r>
                    <m:r>
                      <a:rPr lang="it-IT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it-IT" sz="1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1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sz="1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it-IT" sz="1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it-IT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0 </m:t>
                    </m:r>
                    <m:r>
                      <a:rPr lang="it-IT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</m:t>
                    </m:r>
                    <m:d>
                      <m:dPr>
                        <m:ctrlPr>
                          <a:rPr lang="it-IT" altLang="it-IT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t-IT" alt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alt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it-IT" alt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it-IT" altLang="it-IT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it-IT" alt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alt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it-IT" alt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it-IT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𝑝𝑢𝑛𝑡𝑜</m:t>
                    </m:r>
                    <m:r>
                      <a:rPr lang="it-IT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t-IT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𝑑𝑖</m:t>
                    </m:r>
                    <m:r>
                      <a:rPr lang="it-IT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t-IT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𝑚𝑎𝑠𝑠𝑖𝑚𝑜</m:t>
                    </m:r>
                    <m:r>
                      <a:rPr lang="it-IT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it-IT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80975" y="1066800"/>
                <a:ext cx="4238625" cy="5791200"/>
              </a:xfrm>
              <a:blipFill>
                <a:blip r:embed="rId3"/>
                <a:stretch>
                  <a:fillRect t="-84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mmagine 5" descr="Immagine che contiene ombrello, accessorio, aquilone, pioggia&#10;&#10;Descrizione generata automaticamente">
            <a:extLst>
              <a:ext uri="{FF2B5EF4-FFF2-40B4-BE49-F238E27FC236}">
                <a16:creationId xmlns:a16="http://schemas.microsoft.com/office/drawing/2014/main" id="{455D043F-F644-45C5-A5F8-056AB425D17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706624"/>
            <a:ext cx="3657600" cy="22494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891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-1" y="166255"/>
                <a:ext cx="8571345" cy="6511636"/>
              </a:xfrm>
            </p:spPr>
            <p:txBody>
              <a:bodyPr>
                <a:normAutofit/>
              </a:bodyPr>
              <a:lstStyle/>
              <a:p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Determinare il dominio.  </a:t>
                </a:r>
              </a:p>
              <a:p>
                <a:pPr algn="just">
                  <a:lnSpc>
                    <a:spcPct val="150000"/>
                  </a:lnSpc>
                  <a:buNone/>
                </a:pPr>
                <a:r>
                  <a:rPr lang="it-IT" alt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La funzione</a:t>
                </a:r>
              </a:p>
              <a:p>
                <a:pPr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it-IT" sz="2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sz="2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sz="2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it-IT" alt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>
                  <a:lnSpc>
                    <a:spcPct val="150000"/>
                  </a:lnSpc>
                  <a:buNone/>
                </a:pPr>
                <a:r>
                  <a:rPr lang="it-IT" alt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è un polinomio, dunque, è definita in tutto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it-IT" sz="3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it-IT" alt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1" y="166255"/>
                <a:ext cx="8571345" cy="6511636"/>
              </a:xfrm>
              <a:blipFill>
                <a:blip r:embed="rId2"/>
                <a:stretch>
                  <a:fillRect l="-427" t="-74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233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gli eventuali punti critici.</a:t>
                </a:r>
                <a:endParaRPr lang="it-IT" sz="2400" dirty="0">
                  <a:solidFill>
                    <a:srgbClr val="FF0000"/>
                  </a:solidFill>
                </a:endParaRPr>
              </a:p>
              <a:p>
                <a:pPr marL="114300" indent="0"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Calcoliamo le derivate parziali della funzione </a:t>
                </a:r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buNone/>
                </a:pPr>
                <a:endParaRPr 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it-IT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it-IT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it-IT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Cerchiamo i punti critici</a:t>
                </a:r>
              </a:p>
              <a:p>
                <a:pPr marL="114300" indent="0" algn="just">
                  <a:lnSpc>
                    <a:spcPct val="170000"/>
                  </a:lnSpc>
                  <a:buNone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m:rPr>
                                  <m:brk m:alnAt="7"/>
                                </m:r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den>
                              </m:f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m:rPr>
                                  <m:brk m:alnAt="7"/>
                                </m:r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  <m:sSup>
                                <m:sSupPr>
                                  <m:ctrlP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it-IT" alt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it-IT" sz="32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32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32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it-IT" sz="32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it-IT" sz="32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−3</m:t>
                                  </m:r>
                                  <m:r>
                                    <a:rPr lang="it-IT" sz="32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m:rPr>
                                  <m:brk m:alnAt="7"/>
                                </m:r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32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it-IT" sz="3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d>
                                <m:dPr>
                                  <m:ctrlP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32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2−2</m:t>
                                  </m:r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−3</m:t>
                                  </m:r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it-IT" alt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=0</m:t>
                    </m:r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oppure </a:t>
                </a:r>
                <a14:m>
                  <m:oMath xmlns:m="http://schemas.openxmlformats.org/officeDocument/2006/math"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𝑦</m:t>
                    </m:r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=0</m:t>
                    </m:r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oppure</a:t>
                </a:r>
                <a:r>
                  <a:rPr lang="it-IT" sz="3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3−4</m:t>
                              </m:r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  <m:r>
                                <a:rPr lang="it-IT" sz="3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m:rPr>
                                  <m:brk m:alnAt="7"/>
                                </m:r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2−2</m:t>
                              </m:r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  <m:r>
                                <a:rPr lang="it-IT" sz="3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it-IT" alt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:endParaRPr lang="it-IT" alt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  <a:blipFill>
                <a:blip r:embed="rId2"/>
                <a:stretch>
                  <a:fillRect t="-843" r="-72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2648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</p:spPr>
            <p:txBody>
              <a:bodyPr>
                <a:normAutofit/>
              </a:bodyPr>
              <a:lstStyle/>
              <a:p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gli eventuali punti critici.</a:t>
                </a:r>
                <a:endParaRPr lang="it-IT" sz="2400" dirty="0">
                  <a:solidFill>
                    <a:srgbClr val="FF0000"/>
                  </a:solidFill>
                </a:endParaRPr>
              </a:p>
              <a:p>
                <a:pPr marL="114300" indent="0" algn="ctr"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{"/>
                            <m:endChr m:val=""/>
                            <m:ctrlP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it-IT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3−4</m:t>
                                  </m:r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−3</m:t>
                                  </m:r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m:rPr>
                                      <m:brk m:alnAt="7"/>
                                    </m:r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it-IT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   −</m:t>
                                  </m:r>
                                  <m:r>
                                    <a:rPr lang="it-IT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               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2−2</m:t>
                                  </m:r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−3</m:t>
                                  </m:r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=0</m:t>
                                  </m:r>
                                  <m:r>
                                    <a:rPr lang="it-IT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   =</m:t>
                                  </m:r>
                                  <m:r>
                                    <a:rPr lang="it-IT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               </m:t>
                                  </m:r>
                                </m:e>
                              </m:mr>
                            </m:m>
                          </m:e>
                        </m:d>
                      </m:num>
                      <m:den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1−2</m:t>
                        </m:r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  </m:t>
                        </m:r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𝑖𝑚𝑝𝑙𝑖𝑐𝑎</m:t>
                        </m:r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=</m:t>
                        </m:r>
                        <m:f>
                          <m:fPr>
                            <m:ctrlP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den>
                        </m:f>
                      </m:den>
                    </m:f>
                  </m:oMath>
                </a14:m>
                <a:endParaRPr lang="it-IT" alt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sz="3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it-IT" sz="32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it-IT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sz="3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it-IT" alt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buNone/>
                </a:pPr>
                <a:r>
                  <a:rPr lang="it-IT" alt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Quindi abbiamo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it-IT" alt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it-IT" alt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d>
                      <m:dPr>
                        <m:ctrlP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</m:t>
                        </m:r>
                        <m: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it-IT" alt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d>
                      <m:dPr>
                        <m:ctrlPr>
                          <a:rPr lang="it-IT" alt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t-IT" alt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alt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it-IT" alt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it-IT" alt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it-IT" alt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alt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it-IT" alt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endParaRPr lang="it-IT" alt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  <a:blipFill>
                <a:blip r:embed="rId2"/>
                <a:stretch>
                  <a:fillRect l="-437" t="-93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9824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33350" y="166255"/>
                <a:ext cx="8244032" cy="6511636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gli eventuali punti critici e stabilirne la natura. </a:t>
                </a:r>
                <a:endParaRPr lang="it-IT" sz="2400" dirty="0">
                  <a:solidFill>
                    <a:srgbClr val="FF0000"/>
                  </a:solidFill>
                </a:endParaRPr>
              </a:p>
              <a:p>
                <a:pPr algn="just"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 punti critici sono </a:t>
                </a:r>
              </a:p>
              <a:p>
                <a:pPr algn="ctr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d>
                      <m:dPr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</m:t>
                        </m:r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d>
                      <m:dPr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algn="just"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Stabiliamone la natura. Sapendo che le derivate prime sono:</a:t>
                </a:r>
              </a:p>
              <a:p>
                <a:pPr marL="1143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sz="2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sz="2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it-IT" sz="2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it-IT" sz="2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it-IT" sz="2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it-IT" sz="2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Calcoliamo le derivate seconde</a:t>
                </a:r>
              </a:p>
              <a:p>
                <a:pPr marL="1143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sz="2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it-IT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</m:t>
                      </m:r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it-IT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𝑥𝑦</m:t>
                          </m:r>
                        </m:den>
                      </m:f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𝑦𝑥</m:t>
                          </m:r>
                        </m:den>
                      </m:f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it-IT" sz="2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it-IT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it-IT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it-IT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it-IT" sz="2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it-IT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sSup>
                        <m:sSupPr>
                          <m:ctrlPr>
                            <a:rPr lang="it-IT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it-IT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it-IT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it-IT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it-IT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it-IT" sz="2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it-IT" sz="2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it-IT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it-IT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3350" y="166255"/>
                <a:ext cx="8244032" cy="6511636"/>
              </a:xfrm>
              <a:blipFill>
                <a:blip r:embed="rId2"/>
                <a:stretch>
                  <a:fillRect t="-112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9897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33350" y="166255"/>
                <a:ext cx="8244032" cy="6511636"/>
              </a:xfrm>
            </p:spPr>
            <p:txBody>
              <a:bodyPr>
                <a:normAutofit lnSpcReduction="10000"/>
              </a:bodyPr>
              <a:lstStyle/>
              <a:p>
                <a:pPr marL="114300" indent="0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Stabiliamo la natura dei punti critici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</m:t>
                        </m:r>
                        <m:r>
                          <a:rPr lang="it-IT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  <a:endParaRPr lang="it-IT" sz="2400" dirty="0">
                  <a:solidFill>
                    <a:srgbClr val="FF0000"/>
                  </a:solidFill>
                </a:endParaRPr>
              </a:p>
              <a:p>
                <a:pPr marL="114300" indent="0"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Calcoliamo le derivate seconde nel punto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d>
                      <m:d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</a:t>
                </a:r>
              </a:p>
              <a:p>
                <a:pPr marL="11430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𝑥𝑦</m:t>
                          </m:r>
                        </m:den>
                      </m:f>
                      <m:d>
                        <m:d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𝑦𝑥</m:t>
                          </m:r>
                        </m:den>
                      </m:f>
                      <m:d>
                        <m:d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it-IT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Scriviamo la matrice Hessiana del punto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d>
                        <m:d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it-IT" sz="2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m:rPr>
                                    <m:nor/>
                                  </m:rPr>
                                  <a:rPr lang="it-IT" sz="2800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it-IT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it-IT" sz="2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m:rPr>
                                    <m:nor/>
                                  </m:rPr>
                                  <a:rPr lang="it-IT" sz="2800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Calcoliamo l’Hessiano del punto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buNone/>
                </a:pPr>
                <a14:m>
                  <m:oMath xmlns:m="http://schemas.openxmlformats.org/officeDocument/2006/math"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𝑑𝑒𝑡</m:t>
                    </m:r>
                    <m:sSub>
                      <m:sSub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d>
                      <m:d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𝑑𝑒𝑡</m:t>
                    </m:r>
                    <m:d>
                      <m:d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</m:rPr>
                                <a:rPr lang="it-IT" sz="28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  <m:r>
                                <m:rPr>
                                  <m:nor/>
                                </m:rPr>
                                <a:rPr lang="it-IT" sz="2800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it-IT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it-IT" sz="28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  <m:r>
                                <m:rPr>
                                  <m:nor/>
                                </m:rPr>
                                <a:rPr lang="it-IT" sz="2800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it-IT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t-IT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it-IT" sz="2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buNone/>
                </a:pPr>
                <a14:m>
                  <m:oMath xmlns:m="http://schemas.openxmlformats.org/officeDocument/2006/math"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 </m:t>
                    </m:r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𝑛𝑜𝑛</m:t>
                    </m:r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𝑝𝑜𝑠𝑠𝑜</m:t>
                    </m:r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𝑑𝑖𝑟𝑒</m:t>
                    </m:r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𝑛𝑢𝑙𝑙𝑎</m:t>
                    </m:r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𝑠𝑢𝑙</m:t>
                    </m:r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𝑝𝑢𝑛𝑡𝑜</m:t>
                    </m:r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d>
                      <m:d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.</m:t>
                    </m:r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3350" y="166255"/>
                <a:ext cx="8244032" cy="6511636"/>
              </a:xfrm>
              <a:blipFill>
                <a:blip r:embed="rId2"/>
                <a:stretch>
                  <a:fillRect l="-148" t="-149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4337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itle 1">
                <a:extLst>
                  <a:ext uri="{FF2B5EF4-FFF2-40B4-BE49-F238E27FC236}">
                    <a16:creationId xmlns:a16="http://schemas.microsoft.com/office/drawing/2014/main" id="{31538881-ECE6-4BCD-8B6F-2200F8B0EB8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142876"/>
                <a:ext cx="7620000" cy="742950"/>
              </a:xfrm>
            </p:spPr>
            <p:txBody>
              <a:bodyPr/>
              <a:lstStyle/>
              <a:p>
                <a:r>
                  <a:rPr lang="it-IT" sz="2800" dirty="0">
                    <a:solidFill>
                      <a:srgbClr val="FF0000"/>
                    </a:solidFill>
                  </a:rPr>
                  <a:t>Stabiliamo la natura del punto critico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it-IT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it-IT" sz="2800" dirty="0">
                    <a:solidFill>
                      <a:srgbClr val="FF0000"/>
                    </a:solidFill>
                  </a:rPr>
                  <a:t>.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itle 1">
                <a:extLst>
                  <a:ext uri="{FF2B5EF4-FFF2-40B4-BE49-F238E27FC236}">
                    <a16:creationId xmlns:a16="http://schemas.microsoft.com/office/drawing/2014/main" id="{31538881-ECE6-4BCD-8B6F-2200F8B0EB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142876"/>
                <a:ext cx="7620000" cy="742950"/>
              </a:xfrm>
              <a:blipFill>
                <a:blip r:embed="rId2"/>
                <a:stretch>
                  <a:fillRect l="-1600" b="-819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247650" y="1028700"/>
                <a:ext cx="4619624" cy="5753100"/>
              </a:xfrm>
            </p:spPr>
            <p:txBody>
              <a:bodyPr>
                <a:normAutofit/>
              </a:bodyPr>
              <a:lstStyle/>
              <a:p>
                <a:pPr marL="114300" indent="0">
                  <a:lnSpc>
                    <a:spcPct val="90000"/>
                  </a:lnSpc>
                  <a:buNone/>
                </a:pPr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Per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</m:t>
                        </m:r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dobbiamo studiare l’incremento nelle vicinanze:</a:t>
                </a:r>
              </a:p>
              <a:p>
                <a:pPr marL="114300" indent="0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</m:t>
                        </m:r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</a:t>
                </a:r>
              </a:p>
              <a:p>
                <a:pPr marL="114300" indent="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it-IT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it-IT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it-IT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it-IT" sz="24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it-IT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it-IT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it-IT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lnSpc>
                    <a:spcPct val="90000"/>
                  </a:lnSpc>
                  <a:buNone/>
                </a:pPr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Il segno di </a:t>
                </a:r>
                <a14:m>
                  <m:oMath xmlns:m="http://schemas.openxmlformats.org/officeDocument/2006/math"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dipende dalle regioni di piano delimitate dalle rette 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e 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114300" indent="0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e </a:t>
                </a:r>
                <a14:m>
                  <m:oMath xmlns:m="http://schemas.openxmlformats.org/officeDocument/2006/math"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it-IT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</a:t>
                </a:r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it-IT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114300" indent="0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e </a:t>
                </a:r>
                <a14:m>
                  <m:oMath xmlns:m="http://schemas.openxmlformats.org/officeDocument/2006/math"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it-IT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</a:t>
                </a:r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it-IT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114300" indent="0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e </a:t>
                </a:r>
                <a14:m>
                  <m:oMath xmlns:m="http://schemas.openxmlformats.org/officeDocument/2006/math"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≥−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</a:t>
                </a:r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it-IT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114300" indent="0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e </a:t>
                </a:r>
                <a14:m>
                  <m:oMath xmlns:m="http://schemas.openxmlformats.org/officeDocument/2006/math"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≤−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</a:t>
                </a:r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it-IT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114300" indent="0">
                  <a:lnSpc>
                    <a:spcPct val="90000"/>
                  </a:lnSpc>
                  <a:buNone/>
                </a:pPr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Pertanto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</m:t>
                        </m:r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è un punto di sella.   </a:t>
                </a:r>
              </a:p>
              <a:p>
                <a:pPr marL="114300" indent="0">
                  <a:lnSpc>
                    <a:spcPct val="90000"/>
                  </a:lnSpc>
                  <a:buNone/>
                </a:pPr>
                <a:endParaRPr lang="it-IT" sz="1800" dirty="0"/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47650" y="1028700"/>
                <a:ext cx="4619624" cy="5753100"/>
              </a:xfrm>
              <a:blipFill>
                <a:blip r:embed="rId3"/>
                <a:stretch>
                  <a:fillRect t="-148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magine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B347A855-4662-4882-B551-C99063DA693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05299" y="1590678"/>
            <a:ext cx="4714875" cy="359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212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33350" y="166255"/>
                <a:ext cx="8244032" cy="6511636"/>
              </a:xfrm>
            </p:spPr>
            <p:txBody>
              <a:bodyPr>
                <a:normAutofit lnSpcReduction="10000"/>
              </a:bodyPr>
              <a:lstStyle/>
              <a:p>
                <a:pPr marL="114300" indent="0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Stabiliamo la natura dei punti critici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it-IT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  <a:endParaRPr lang="it-IT" sz="2400" dirty="0">
                  <a:solidFill>
                    <a:srgbClr val="FF0000"/>
                  </a:solidFill>
                </a:endParaRPr>
              </a:p>
              <a:p>
                <a:pPr marL="114300" indent="0"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Calcoliamo le derivate seconde nel punto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e>
                    </m:d>
                  </m:oMath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d>
                      <m:d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</a:t>
                </a:r>
              </a:p>
              <a:p>
                <a:pPr marL="11430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𝑥𝑦</m:t>
                          </m:r>
                        </m:den>
                      </m:f>
                      <m:d>
                        <m:d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,0</m:t>
                          </m:r>
                        </m:e>
                      </m:d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𝑦𝑥</m:t>
                          </m:r>
                        </m:den>
                      </m:f>
                      <m:d>
                        <m:d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,0</m:t>
                          </m:r>
                        </m:e>
                      </m:d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it-IT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,0</m:t>
                          </m:r>
                        </m:e>
                      </m:d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it-IT" sz="2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Scriviamo la matrice Hessiana del punto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e>
                    </m:d>
                  </m:oMath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d>
                        <m:d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,0</m:t>
                          </m:r>
                        </m:e>
                      </m:d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it-IT" sz="2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m:rPr>
                                    <m:nor/>
                                  </m:rPr>
                                  <a:rPr lang="it-IT" sz="2800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it-IT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it-IT" sz="28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sz="28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it-IT" sz="28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it-IT" sz="28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it-IT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it-IT" sz="28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sz="28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it-IT" sz="28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it-IT" sz="28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Calcoliamo l’Hessiano del punto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e>
                    </m:d>
                  </m:oMath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buNone/>
                </a:pPr>
                <a14:m>
                  <m:oMath xmlns:m="http://schemas.openxmlformats.org/officeDocument/2006/math"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𝑑𝑒𝑡</m:t>
                    </m:r>
                    <m:sSub>
                      <m:sSub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d>
                      <m:d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𝑑𝑒𝑡</m:t>
                    </m:r>
                    <m:d>
                      <m:d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</m:rPr>
                                <a:rPr lang="it-IT" sz="28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  <m:r>
                                <m:rPr>
                                  <m:nor/>
                                </m:rPr>
                                <a:rPr lang="it-IT" sz="2800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it-IT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</m:oMath>
                </a14:m>
                <a:r>
                  <a:rPr lang="it-IT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t-IT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it-IT" sz="2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buNone/>
                </a:pPr>
                <a14:m>
                  <m:oMath xmlns:m="http://schemas.openxmlformats.org/officeDocument/2006/math"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 </m:t>
                    </m:r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𝑛𝑜𝑛</m:t>
                    </m:r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𝑝𝑜𝑠𝑠𝑜</m:t>
                    </m:r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𝑑𝑖𝑟𝑒</m:t>
                    </m:r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𝑛𝑢𝑙𝑙𝑎</m:t>
                    </m:r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𝑠𝑢𝑙</m:t>
                    </m:r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𝑝𝑢𝑛𝑡𝑜</m:t>
                    </m:r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d>
                      <m:d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.</m:t>
                    </m:r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3350" y="166255"/>
                <a:ext cx="8244032" cy="6511636"/>
              </a:xfrm>
              <a:blipFill>
                <a:blip r:embed="rId2"/>
                <a:stretch>
                  <a:fillRect l="-148" t="-149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4109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itle 1">
                <a:extLst>
                  <a:ext uri="{FF2B5EF4-FFF2-40B4-BE49-F238E27FC236}">
                    <a16:creationId xmlns:a16="http://schemas.microsoft.com/office/drawing/2014/main" id="{31538881-ECE6-4BCD-8B6F-2200F8B0EB8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142876"/>
                <a:ext cx="7620000" cy="742950"/>
              </a:xfrm>
            </p:spPr>
            <p:txBody>
              <a:bodyPr/>
              <a:lstStyle/>
              <a:p>
                <a:r>
                  <a:rPr lang="it-IT" sz="2800" dirty="0">
                    <a:solidFill>
                      <a:srgbClr val="FF0000"/>
                    </a:solidFill>
                  </a:rPr>
                  <a:t>Stabiliamo la natura del punto critico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t-IT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,0</m:t>
                        </m:r>
                      </m:e>
                    </m:d>
                  </m:oMath>
                </a14:m>
                <a:r>
                  <a:rPr lang="it-IT" sz="2800" dirty="0">
                    <a:solidFill>
                      <a:srgbClr val="FF0000"/>
                    </a:solidFill>
                  </a:rPr>
                  <a:t>.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itle 1">
                <a:extLst>
                  <a:ext uri="{FF2B5EF4-FFF2-40B4-BE49-F238E27FC236}">
                    <a16:creationId xmlns:a16="http://schemas.microsoft.com/office/drawing/2014/main" id="{31538881-ECE6-4BCD-8B6F-2200F8B0EB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142876"/>
                <a:ext cx="7620000" cy="742950"/>
              </a:xfrm>
              <a:blipFill>
                <a:blip r:embed="rId2"/>
                <a:stretch>
                  <a:fillRect l="-1600" b="-819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95251" y="809625"/>
                <a:ext cx="4476749" cy="5972175"/>
              </a:xfrm>
            </p:spPr>
            <p:txBody>
              <a:bodyPr>
                <a:normAutofit fontScale="85000" lnSpcReduction="10000"/>
              </a:bodyPr>
              <a:lstStyle/>
              <a:p>
                <a:pPr marL="114300" indent="0">
                  <a:lnSpc>
                    <a:spcPct val="90000"/>
                  </a:lnSpc>
                  <a:buNone/>
                </a:pPr>
                <a:r>
                  <a:rPr lang="it-IT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Per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e>
                    </m:d>
                  </m:oMath>
                </a14:m>
                <a:r>
                  <a:rPr lang="it-IT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dobbiamo studiare l’incremento nelle vicinanze:</a:t>
                </a:r>
              </a:p>
              <a:p>
                <a:pPr marL="114300" indent="0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it-IT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</a:t>
                </a:r>
              </a:p>
              <a:p>
                <a:pPr marL="114300" indent="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it-I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it-I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it-I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it-I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,0</m:t>
                          </m:r>
                        </m:e>
                      </m:d>
                      <m:r>
                        <a:rPr lang="it-I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t-IT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it-IT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it-IT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it-IT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it-IT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it-IT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it-IT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it-IT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it-IT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it-IT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it-IT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it-IT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it-IT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t-IT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it-IT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it-IT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it-IT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it-IT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it-IT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it-IT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it-IT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lnSpc>
                    <a:spcPct val="90000"/>
                  </a:lnSpc>
                  <a:buNone/>
                </a:pPr>
                <a:r>
                  <a:rPr lang="it-IT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Il segno di </a:t>
                </a:r>
                <a14:m>
                  <m:oMath xmlns:m="http://schemas.openxmlformats.org/officeDocument/2006/math"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it-IT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dipende dalle regioni di piano delimitate dalle rette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it-IT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e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it-IT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114300" indent="0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it-IT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e </a:t>
                </a:r>
                <a14:m>
                  <m:oMath xmlns:m="http://schemas.openxmlformats.org/officeDocument/2006/math"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it-I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it-IT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</a:t>
                </a:r>
                <a:r>
                  <a:rPr lang="it-IT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it-I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it-IT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114300" indent="0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it-IT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e </a:t>
                </a:r>
                <a14:m>
                  <m:oMath xmlns:m="http://schemas.openxmlformats.org/officeDocument/2006/math"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it-I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it-IT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</a:t>
                </a:r>
                <a:r>
                  <a:rPr lang="it-IT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it-I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it-IT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114300" indent="0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it-IT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e </a:t>
                </a:r>
                <a14:m>
                  <m:oMath xmlns:m="http://schemas.openxmlformats.org/officeDocument/2006/math"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≥−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it-IT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</a:t>
                </a:r>
                <a:r>
                  <a:rPr lang="it-IT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it-I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it-IT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114300" indent="0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it-IT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e </a:t>
                </a:r>
                <a14:m>
                  <m:oMath xmlns:m="http://schemas.openxmlformats.org/officeDocument/2006/math"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≤−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it-IT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</a:t>
                </a:r>
                <a:r>
                  <a:rPr lang="it-IT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it-I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it-IT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114300" indent="0">
                  <a:lnSpc>
                    <a:spcPct val="90000"/>
                  </a:lnSpc>
                  <a:buNone/>
                </a:pPr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114300" indent="0">
                  <a:lnSpc>
                    <a:spcPct val="90000"/>
                  </a:lnSpc>
                  <a:buNone/>
                </a:pPr>
                <a:endParaRPr lang="it-IT" sz="1800" dirty="0"/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95251" y="809625"/>
                <a:ext cx="4476749" cy="5972175"/>
              </a:xfrm>
              <a:blipFill>
                <a:blip r:embed="rId3"/>
                <a:stretch>
                  <a:fillRect t="-2041" r="-258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magine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29C4B5CA-FD7A-4AFF-91A6-C4CF8E1772D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890962" y="1566864"/>
            <a:ext cx="5229224" cy="386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1291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756</Words>
  <Application>Microsoft Office PowerPoint</Application>
  <PresentationFormat>Presentazione su schermo (4:3)</PresentationFormat>
  <Paragraphs>87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Cambria Math</vt:lpstr>
      <vt:lpstr>Adjacency</vt:lpstr>
      <vt:lpstr>Tuturato di Analisi Matematica II Paolo Vasarelli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Stabiliamo la natura del punto critico (0,y).</vt:lpstr>
      <vt:lpstr>Presentazione standard di PowerPoint</vt:lpstr>
      <vt:lpstr>Stabiliamo la natura del punto critico (x,0).</vt:lpstr>
      <vt:lpstr>Stabiliamo la natura del punto critico (x,0).</vt:lpstr>
      <vt:lpstr>Stabiliamo la natura del punto critico (1/2,1/3).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Tuturato di Analisi Matematica II Paolo Vasarelli</dc:title>
  <dc:creator>Stefano Innamorati</dc:creator>
  <cp:lastModifiedBy>Stefano Innamorati</cp:lastModifiedBy>
  <cp:revision>9</cp:revision>
  <dcterms:created xsi:type="dcterms:W3CDTF">2020-04-20T17:23:41Z</dcterms:created>
  <dcterms:modified xsi:type="dcterms:W3CDTF">2020-04-24T13:09:16Z</dcterms:modified>
</cp:coreProperties>
</file>