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2"/>
  </p:notesMasterIdLst>
  <p:sldIdLst>
    <p:sldId id="257" r:id="rId2"/>
    <p:sldId id="280" r:id="rId3"/>
    <p:sldId id="307" r:id="rId4"/>
    <p:sldId id="310" r:id="rId5"/>
    <p:sldId id="311" r:id="rId6"/>
    <p:sldId id="312" r:id="rId7"/>
    <p:sldId id="313" r:id="rId8"/>
    <p:sldId id="315" r:id="rId9"/>
    <p:sldId id="316" r:id="rId10"/>
    <p:sldId id="31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9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92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0ADB5-5AD4-0F40-A301-0E57A0BE4EF0}" type="datetimeFigureOut">
              <a:rPr lang="it-IT" smtClean="0"/>
              <a:t>08/05/2020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912EE-D5B1-CF4C-B1D1-E8439C7D5E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32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5/8/2020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dirty="0" err="1"/>
              <a:t>Tuturato</a:t>
            </a:r>
            <a:r>
              <a:rPr lang="it-IT" sz="2800" dirty="0"/>
              <a:t> di Analisi Matematica II</a:t>
            </a:r>
            <a:br>
              <a:rPr lang="it-IT" sz="2800" dirty="0"/>
            </a:br>
            <a:r>
              <a:rPr lang="it-IT" sz="2800" dirty="0"/>
              <a:t>Paolo </a:t>
            </a:r>
            <a:r>
              <a:rPr lang="it-IT" sz="2800" dirty="0" err="1"/>
              <a:t>Vasarelli</a:t>
            </a:r>
            <a:endParaRPr lang="it-IT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23825" y="1417639"/>
                <a:ext cx="8181976" cy="5269488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3200" dirty="0">
                    <a:solidFill>
                      <a:srgbClr val="FF0000"/>
                    </a:solidFill>
                  </a:rPr>
                  <a:t>Esercizio 3 (26 06 2017)  Seconda parte </a:t>
                </a:r>
              </a:p>
              <a:p>
                <a:pPr marL="114300" indent="0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Data la funzione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it-IT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</m:t>
                      </m:r>
                      <m:d>
                        <m: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soggetta al vincolo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t-IT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3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−1=0</m:t>
                    </m:r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Verificare che il vincolo non abbia punti critici e determinare i punti di massimo e di minimo assoluto della funzione sia esplicitando il vincolo che con i moltiplicatori di Lagrange.</a:t>
                </a: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825" y="1417639"/>
                <a:ext cx="8181976" cy="5269488"/>
              </a:xfrm>
              <a:blipFill>
                <a:blip r:embed="rId2"/>
                <a:stretch>
                  <a:fillRect l="-447" t="-1505" r="-186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4387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/>
              </a:bodyPr>
              <a:lstStyle/>
              <a:p>
                <a:pPr marL="114300" indent="0" algn="just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 punti di massimo e di minimo assoluto della funzione con i moltiplicatori di Lagrange. </a:t>
                </a:r>
              </a:p>
              <a:p>
                <a:pPr marL="114300" indent="0" algn="just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=1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</a:t>
                </a:r>
              </a:p>
              <a:p>
                <a:pPr marL="114300" indent="0" algn="just">
                  <a:buNone/>
                </a:pPr>
                <a:r>
                  <a:rPr lang="it-IT" sz="2800" dirty="0">
                    <a:ea typeface="Cambria Math" panose="02040503050406030204" pitchFamily="18" charset="0"/>
                    <a:sym typeface="Symbol" panose="05050102010706020507" pitchFamily="18" charset="2"/>
                  </a:rPr>
                  <a:t> 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</m:t>
                                  </m:r>
                                </m:num>
                                <m:den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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</m:t>
                                  </m:r>
                                </m:num>
                                <m:den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e>
                          </m:mr>
                          <m:m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=−</m:t>
                              </m:r>
                              <m:f>
                                <m:fPr>
                                  <m:ctrlPr>
                                    <a:rPr lang="it-IT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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e>
                          </m:mr>
                          <m:m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it-IT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</a:t>
                </a: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Ritroviamo i punti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1,−1</m:t>
                        </m:r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1,5</m:t>
                        </m:r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</a:p>
              <a:p>
                <a:pPr marL="114300" indent="0" algn="just">
                  <a:buNone/>
                </a:pPr>
                <a14:m>
                  <m:oMath xmlns:m="http://schemas.openxmlformats.org/officeDocument/2006/math"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1,5</m:t>
                        </m:r>
                      </m:e>
                    </m:d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</m:t>
                    </m:r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1,5</m:t>
                        </m:r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massimo assoluto </a:t>
                </a:r>
              </a:p>
              <a:p>
                <a:pPr marL="114300" indent="0" algn="just">
                  <a:buNone/>
                </a:pPr>
                <a14:m>
                  <m:oMath xmlns:m="http://schemas.openxmlformats.org/officeDocument/2006/math"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1,−1</m:t>
                        </m:r>
                      </m:e>
                    </m:d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=−9</m:t>
                    </m:r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1,−1</m:t>
                        </m:r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minimo assoluto. </a:t>
                </a: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148" t="-749" r="-110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2132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70000" lnSpcReduction="20000"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Verificare che il vincolo non abbia punti critici. </a:t>
                </a:r>
              </a:p>
              <a:p>
                <a:pPr marL="114300" indent="0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Calcoliamo le derivate parziali della funzione </a:t>
                </a:r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sz="3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num>
                        <m:den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Cerchiamo i punti critici</a:t>
                </a: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it-IT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𝑔</m:t>
                                  </m:r>
                                </m:num>
                                <m:den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m:rPr>
                                  <m:brk m:alnAt="7"/>
                                </m:r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it-IT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𝑔</m:t>
                                  </m:r>
                                </m:num>
                                <m:den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m:rPr>
                                  <m:brk m:alnAt="7"/>
                                </m:r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d>
                                    <m:dPr>
                                      <m:ctrlP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−2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alt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alt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Essendo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−1=</m:t>
                    </m:r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  <m:r>
                      <a:rPr lang="it-IT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 il punto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1,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e>
                    </m:d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non appartiene al vincolo.  </a:t>
                </a:r>
                <a:endParaRPr lang="it-IT" alt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t="-1030" r="-95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64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lnSpcReduction="10000"/>
              </a:bodyPr>
              <a:lstStyle/>
              <a:p>
                <a:pPr marL="114300" indent="0" algn="just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 punti di massimo e di minimo assoluto della funzione esplicitando il vincolo. </a:t>
                </a:r>
              </a:p>
              <a:p>
                <a:pPr marL="114300" indent="0" algn="just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I</a:t>
                </a: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 vincolo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−1=0</m:t>
                    </m:r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una ellisse di centro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1,2</m:t>
                        </m:r>
                      </m:e>
                    </m:d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assi paralleli agli assi coordinati.</a:t>
                </a:r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114300" indent="0" algn="just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Scriviamo le equazioni parametriche</a:t>
                </a:r>
              </a:p>
              <a:p>
                <a:pPr marL="114300" indent="0" algn="ctr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−1=2</m:t>
                              </m:r>
                              <m:func>
                                <m:funcPr>
                                  <m:ctrlPr>
                                    <a:rPr lang="it-IT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  <m:brk m:alnAt="7"/>
                                    </m:rPr>
                                    <a:rPr lang="it-IT" sz="32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c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it-IT" sz="32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os</m:t>
                                  </m:r>
                                </m:fName>
                                <m:e>
                                  <m:r>
                                    <a:rPr lang="it-IT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mr>
                          <m:mr>
                            <m:e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−2=3</m:t>
                              </m:r>
                              <m:func>
                                <m:funcPr>
                                  <m:ctrlPr>
                                    <a:rPr lang="it-IT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32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it-IT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mr>
                        </m:m>
                      </m:e>
                    </m:d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 con </a:t>
                </a:r>
                <a14:m>
                  <m:oMath xmlns:m="http://schemas.openxmlformats.org/officeDocument/2006/math"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0,2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𝜋</m:t>
                        </m:r>
                      </m:e>
                    </m:d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.</a:t>
                </a:r>
              </a:p>
              <a:p>
                <a:pPr marL="114300" indent="0">
                  <a:buNone/>
                </a:pP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Sostituiamo alla funzione e otteniamo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1+2</m:t>
                          </m:r>
                          <m:func>
                            <m:funcPr>
                              <m:ctrlPr>
                                <a:rPr 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3200" b="0" i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2+3</m:t>
                          </m:r>
                          <m:func>
                            <m:funcPr>
                              <m:ctrlPr>
                                <a:rPr 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3200" b="0" i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</m:e>
                      </m:d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  <m:func>
                                <m:func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  <m:brk m:alnAt="7"/>
                                    </m:rPr>
                                    <a:rPr lang="it-IT" sz="32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c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it-IT" sz="32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os</m:t>
                                  </m:r>
                                </m:fName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func>
                        <m:func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3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sin</m:t>
                          </m:r>
                        </m:fName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buNone/>
                </a:pPr>
                <a:r>
                  <a:rPr lang="it-IT" alt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Deriviamo </a:t>
                </a:r>
                <a14:m>
                  <m:oMath xmlns:m="http://schemas.openxmlformats.org/officeDocument/2006/math">
                    <m:r>
                      <a:rPr lang="it-IT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it-IT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it-IT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func>
                      <m:funcPr>
                        <m:ctrlPr>
                          <a:rPr 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sz="32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func>
                    <m:func>
                      <m:funcPr>
                        <m:ctrlPr>
                          <a:rPr 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sz="32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it-IT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+9</m:t>
                    </m:r>
                    <m:func>
                      <m:funcPr>
                        <m:ctrlPr>
                          <a:rPr lang="it-IT" sz="3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sz="320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endParaRPr lang="it-IT" alt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886" t="-1311" r="-184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1426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lnSpcReduction="10000"/>
              </a:bodyPr>
              <a:lstStyle/>
              <a:p>
                <a:pPr marL="114300" indent="0" algn="just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 punti di massimo e di minimo assoluto della funzione esplicitando il vincolo. </a:t>
                </a:r>
              </a:p>
              <a:p>
                <a:pPr marL="114300" indent="0" algn="just">
                  <a:buNone/>
                </a:pPr>
                <a:r>
                  <a:rPr lang="it-IT" alt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Si ha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it-IT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sz="32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func>
                    <m:d>
                      <m:dPr>
                        <m:ctrlPr>
                          <a:rPr 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func>
                          <m:funcPr>
                            <m:ctrlPr>
                              <a:rPr lang="it-IT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32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it-IT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  <m: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+9</m:t>
                        </m:r>
                      </m:e>
                    </m:d>
                    <m:r>
                      <a:rPr lang="it-IT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it-IT" alt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sz="3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it-IT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it-IT" alt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alt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it-IT" alt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it-IT" alt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it-IT" alt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alt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𝜋</m:t>
                        </m:r>
                      </m:num>
                      <m:den>
                        <m:r>
                          <a:rPr lang="it-IT" alt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it-IT" alt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oppure </a:t>
                </a:r>
                <a14:m>
                  <m:oMath xmlns:m="http://schemas.openxmlformats.org/officeDocument/2006/math">
                    <m:r>
                      <a:rPr lang="it-IT" alt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it-IT" alt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alt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  <m: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𝜋</m:t>
                        </m:r>
                      </m:num>
                      <m:den>
                        <m: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endParaRPr lang="it-IT" alt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buNone/>
                </a:pPr>
                <a14:m>
                  <m:oMath xmlns:m="http://schemas.openxmlformats.org/officeDocument/2006/math">
                    <m:r>
                      <a:rPr lang="it-IT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func>
                      <m:funcPr>
                        <m:ctrlP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sz="3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it-IT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it-IT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9=0</m:t>
                    </m:r>
                  </m:oMath>
                </a14:m>
                <a:r>
                  <a:rPr lang="it-IT" alt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alt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t-IT" sz="32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sz="32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it-IT" sz="32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it-IT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it-IT" altLang="it-IT" sz="32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altLang="it-IT" sz="32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it-IT" altLang="it-IT" sz="32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it-IT" altLang="it-IT" sz="3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it-IT" altLang="it-IT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it-IT" altLang="it-IT" sz="32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mai!</a:t>
                </a:r>
              </a:p>
              <a:p>
                <a:pPr marL="114300" indent="0" algn="ctr">
                  <a:buNone/>
                </a:pPr>
                <a14:m>
                  <m:oMath xmlns:m="http://schemas.openxmlformats.org/officeDocument/2006/math">
                    <m:r>
                      <a:rPr lang="it-IT" alt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it-IT" alt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𝜋</m:t>
                        </m:r>
                      </m:num>
                      <m:den>
                        <m: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it-IT" alt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alt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</a:t>
                </a:r>
                <a:r>
                  <a:rPr lang="it-IT" alt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</m:t>
                              </m:r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1+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  <m:func>
                                <m:func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  <m:brk m:alnAt="7"/>
                                    </m:rPr>
                                    <a:rPr lang="it-IT" sz="32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c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it-IT" sz="32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os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it-IT" sz="32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sz="32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it-IT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func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=1</m:t>
                              </m:r>
                            </m:e>
                          </m:mr>
                          <m:m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=2+3</m:t>
                              </m:r>
                              <m:func>
                                <m:func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32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sin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it-IT" sz="32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sz="32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it-IT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func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t-IT" alt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14:m>
                  <m:oMath xmlns:m="http://schemas.openxmlformats.org/officeDocument/2006/math"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𝜋</m:t>
                        </m:r>
                      </m:num>
                      <m:den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</a:t>
                </a: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=1+2</m:t>
                              </m:r>
                              <m:func>
                                <m:func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  <m:brk m:alnAt="7"/>
                                    </m:rPr>
                                    <a:rPr lang="it-IT" sz="28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c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it-IT" sz="28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os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3</m:t>
                                      </m:r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func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=1</m:t>
                              </m:r>
                            </m:e>
                          </m:mr>
                          <m:m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=2+3</m:t>
                              </m:r>
                              <m:func>
                                <m:func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8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sin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3</m:t>
                                      </m:r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func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517" t="-1311" r="-110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1472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/>
              </a:bodyPr>
              <a:lstStyle/>
              <a:p>
                <a:pPr marL="114300" indent="0" algn="just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 punti di massimo e di minimo assoluto della funzione esplicitando il vincolo. </a:t>
                </a:r>
              </a:p>
              <a:p>
                <a:pPr marL="114300" indent="0" algn="just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Essendo i</a:t>
                </a: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 vincolo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una ellisse, chiusa e limitata, per </a:t>
                </a:r>
                <a:r>
                  <a:rPr lang="it-IT" sz="32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Weierstrass</a:t>
                </a: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La funzione </a:t>
                </a:r>
                <a14:m>
                  <m:oMath xmlns:m="http://schemas.openxmlformats.org/officeDocument/2006/math">
                    <m:r>
                      <a:rPr lang="it-IT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t-IT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t-IT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t-IT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</m:t>
                    </m:r>
                    <m:d>
                      <m:dPr>
                        <m:ctrlP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ammette massimo e minimo.</a:t>
                </a:r>
              </a:p>
              <a:p>
                <a:pPr marL="114300" indent="0" algn="just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it-IT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  <m:d>
                      <m:dPr>
                        <m:ctrlP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it-IT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</m:t>
                    </m:r>
                  </m:oMath>
                </a14:m>
                <a:r>
                  <a:rPr lang="it-IT" alt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alt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1,5</m:t>
                        </m:r>
                      </m:e>
                    </m:d>
                  </m:oMath>
                </a14:m>
                <a:r>
                  <a:rPr lang="it-IT" alt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massimo assoluto</a:t>
                </a:r>
              </a:p>
              <a:p>
                <a:pPr algn="ctr">
                  <a:buNone/>
                </a:pPr>
                <a14:m>
                  <m:oMath xmlns:m="http://schemas.openxmlformats.org/officeDocument/2006/math"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</m:t>
                        </m:r>
                        <m:r>
                          <a:rPr lang="it-IT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  <m:d>
                      <m:dPr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1,−1</m:t>
                        </m:r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minimo assoluto</a:t>
                </a:r>
              </a:p>
              <a:p>
                <a:pPr algn="ctr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517" t="-749" r="-184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9277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lnSpcReduction="10000"/>
              </a:bodyPr>
              <a:lstStyle/>
              <a:p>
                <a:pPr marL="114300" indent="0" algn="just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 punti di massimo e di minimo assoluto della funzione con i moltiplicatori di Lagrange. </a:t>
                </a:r>
              </a:p>
              <a:p>
                <a:pPr marL="114300" indent="0" algn="just">
                  <a:buNone/>
                </a:pPr>
                <a14:m>
                  <m:oMath xmlns:m="http://schemas.openxmlformats.org/officeDocument/2006/math">
                    <m:r>
                      <a:rPr lang="it-IT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it-IT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it-IT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e>
                    </m:d>
                    <m:r>
                      <a:rPr lang="it-IT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it-IT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t-IT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it-IT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t-IT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</m:t>
                    </m:r>
                    <m:d>
                      <m:dPr>
                        <m:ctrlPr>
                          <a:rPr lang="it-IT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it-IT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it-IT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it-IT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</m:t>
                    </m:r>
                    <m:d>
                      <m:dPr>
                        <m:begChr m:val="["/>
                        <m:endChr m:val="]"/>
                        <m:ctrlPr>
                          <a:rPr lang="it-IT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it-IT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it-IT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it-IT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</m:t>
                            </m:r>
                          </m:den>
                        </m:f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</m:t>
                          </m:r>
                        </m:num>
                        <m:den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3−</m:t>
                      </m:r>
                      <m:f>
                        <m:f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</m:t>
                          </m:r>
                        </m:num>
                        <m:den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d>
                        <m:d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</m:t>
                          </m:r>
                        </m:den>
                      </m:f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buNone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num>
                                <m:den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num>
                                <m:den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num>
                                <m:den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</m:t>
                                  </m:r>
                                </m:den>
                              </m:f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</m:t>
                                  </m:r>
                                </m:num>
                                <m:den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e>
                          </m:mr>
                          <m:m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3−</m:t>
                              </m:r>
                              <m:f>
                                <m:f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</m:t>
                                  </m:r>
                                </m:num>
                                <m:den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e>
                          </m:mr>
                          <m:m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−2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  <m:r>
                                <m:rPr>
                                  <m:nor/>
                                </m:rPr>
                                <a:rPr lang="it-IT" sz="280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t="-1311" r="-110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3279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/>
              </a:bodyPr>
              <a:lstStyle/>
              <a:p>
                <a:pPr marL="114300" indent="0" algn="just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 punti di massimo e di minimo assoluto della funzione con i moltiplicatori di Lagrange. </a:t>
                </a:r>
              </a:p>
              <a:p>
                <a:pPr marL="114300" indent="0" algn="just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d>
                                <m:d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</m:t>
                                      </m:r>
                                    </m:num>
                                    <m:den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e>
                          </m:mr>
                          <m:m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3−</m:t>
                              </m:r>
                              <m:f>
                                <m:f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</m:t>
                                  </m:r>
                                </m:num>
                                <m:den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−2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m:rPr>
                                  <m:nor/>
                                </m:rPr>
                                <a:rPr lang="it-IT" sz="280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=4 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 </a:t>
                </a:r>
                <a14:m>
                  <m:oMath xmlns:m="http://schemas.openxmlformats.org/officeDocument/2006/math"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=1</m:t>
                    </m:r>
                  </m:oMath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t="-749" r="-110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8614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92500" lnSpcReduction="10000"/>
              </a:bodyPr>
              <a:lstStyle/>
              <a:p>
                <a:pPr marL="114300" indent="0" algn="just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 punti di massimo e di minimo assoluto della funzione con i moltiplicatori di Lagrange. </a:t>
                </a:r>
              </a:p>
              <a:p>
                <a:pPr marL="114300" indent="0" algn="just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=4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3−</m:t>
                              </m:r>
                              <m:f>
                                <m:f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−2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  <m:r>
                                <m:rPr>
                                  <m:nor/>
                                </m:rPr>
                                <a:rPr lang="it-IT" sz="280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=4</m:t>
                              </m:r>
                            </m:e>
                          </m:mr>
                          <m:mr>
                            <m:e>
                              <m:d>
                                <m:d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it-IT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</m:t>
                                  </m:r>
                                </m:num>
                                <m:den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−2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  <m:r>
                                <m:rPr>
                                  <m:nor/>
                                </m:rPr>
                                <a:rPr lang="it-IT" sz="280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=4</m:t>
                              </m:r>
                            </m:e>
                          </m:mr>
                          <m:mr>
                            <m:e>
                              <m:d>
                                <m:d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</m:t>
                                  </m:r>
                                </m:num>
                                <m:den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81</m:t>
                                  </m:r>
                                </m:num>
                                <m:den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64</m:t>
                                  </m:r>
                                </m:den>
                              </m:f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  <m:r>
                                <m:rPr>
                                  <m:nor/>
                                </m:rPr>
                                <a:rPr lang="it-IT" sz="280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</a:p>
              <a:p>
                <a:pPr marL="114300" indent="0" algn="just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=4</m:t>
                              </m:r>
                            </m:e>
                          </m:mr>
                          <m:mr>
                            <m:e>
                              <m:d>
                                <m:d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</m:t>
                                  </m:r>
                                </m:num>
                                <m:den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=−</m:t>
                              </m:r>
                              <m:f>
                                <m:f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17</m:t>
                                  </m:r>
                                </m:num>
                                <m:den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64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it-IT" sz="2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nessuna soluzione!</a:t>
                </a: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t="-1124" r="-132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3763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/>
              </a:bodyPr>
              <a:lstStyle/>
              <a:p>
                <a:pPr marL="114300" indent="0" algn="just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 punti di massimo e di minimo assoluto della funzione con i moltiplicatori di Lagrange. </a:t>
                </a:r>
              </a:p>
              <a:p>
                <a:pPr marL="114300" indent="0" algn="just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buNone/>
                </a:pPr>
                <a14:m>
                  <m:oMath xmlns:m="http://schemas.openxmlformats.org/officeDocument/2006/math"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=1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3−</m:t>
                              </m:r>
                              <m:f>
                                <m:f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</m:t>
                                  </m:r>
                                </m:num>
                                <m:den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−2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e>
                          </m:mr>
                          <m:m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3−</m:t>
                              </m:r>
                              <m:f>
                                <m:f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</m:t>
                                  </m:r>
                                </m:num>
                                <m:den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e>
                          </m:mr>
                          <m:m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3±</m:t>
                              </m:r>
                              <m:f>
                                <m:f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</m:t>
                                  </m:r>
                                </m:num>
                                <m:den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e>
                          </m:mr>
                          <m:mr>
                            <m:e>
                              <m:d>
                                <m:d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=±3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t="-749" r="-147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68333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519</Words>
  <Application>Microsoft Office PowerPoint</Application>
  <PresentationFormat>Presentazione su schermo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Cambria Math</vt:lpstr>
      <vt:lpstr>Adjacency</vt:lpstr>
      <vt:lpstr>Tuturato di Analisi Matematica II Paolo Vasarelli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Tuturato di Analisi Matematica II Paolo Vasarelli</dc:title>
  <dc:creator>Stefano Innamorati</dc:creator>
  <cp:lastModifiedBy>Stefano Innamorati</cp:lastModifiedBy>
  <cp:revision>25</cp:revision>
  <dcterms:created xsi:type="dcterms:W3CDTF">2020-04-20T09:53:15Z</dcterms:created>
  <dcterms:modified xsi:type="dcterms:W3CDTF">2020-05-08T12:24:29Z</dcterms:modified>
</cp:coreProperties>
</file>