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9"/>
  </p:notesMasterIdLst>
  <p:sldIdLst>
    <p:sldId id="257" r:id="rId2"/>
    <p:sldId id="280" r:id="rId3"/>
    <p:sldId id="321" r:id="rId4"/>
    <p:sldId id="322" r:id="rId5"/>
    <p:sldId id="323" r:id="rId6"/>
    <p:sldId id="325" r:id="rId7"/>
    <p:sldId id="32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9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9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5/11/2020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err="1"/>
              <a:t>Tuturato</a:t>
            </a:r>
            <a:r>
              <a:rPr lang="it-IT" sz="2800" dirty="0"/>
              <a:t> di Analisi Matematica II</a:t>
            </a:r>
            <a:br>
              <a:rPr lang="it-IT" sz="2800" dirty="0"/>
            </a:br>
            <a:r>
              <a:rPr lang="it-IT" sz="2800" dirty="0"/>
              <a:t>Paolo </a:t>
            </a:r>
            <a:r>
              <a:rPr lang="it-IT" sz="2800" dirty="0" err="1"/>
              <a:t>Vasarelli</a:t>
            </a:r>
            <a:endParaRPr lang="it-I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</p:spPr>
            <p:txBody>
              <a:bodyPr>
                <a:normAutofit fontScale="92500" lnSpcReduction="20000"/>
              </a:bodyPr>
              <a:lstStyle/>
              <a:p>
                <a:pPr marL="114300" indent="0">
                  <a:buNone/>
                </a:pPr>
                <a:r>
                  <a:rPr lang="it-IT" sz="3200" dirty="0">
                    <a:solidFill>
                      <a:srgbClr val="FF0000"/>
                    </a:solidFill>
                  </a:rPr>
                  <a:t>Esercizio 4 (14 07 2019)  Seconda parte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Dato il campo vettoriale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func>
                            <m:func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il dominio.</a:t>
                </a: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è conservativo e nel caso calcolarne il potenziale. </a:t>
                </a: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l’integrale curvilineo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sub>
                      <m:sup/>
                      <m:e>
                        <m:acc>
                          <m:accPr>
                            <m:chr m:val="⃗"/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m:rPr>
                            <m:brk m:alnAt="23"/>
                          </m:r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nary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dove </a:t>
                </a:r>
                <a14:m>
                  <m:oMath xmlns:m="http://schemas.openxmlformats.org/officeDocument/2006/math">
                    <m:r>
                      <a:rPr 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la curva piana di equazione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</m:d>
                    <m:sSup>
                      <m:sSup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con </a:t>
                </a:r>
                <a14:m>
                  <m:oMath xmlns:m="http://schemas.openxmlformats.org/officeDocument/2006/math"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percorsa nel verso delle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crescenti. </a:t>
                </a: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lavoro del campo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una qualunque curva chiusa regolare contenente il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 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  <a:blipFill>
                <a:blip r:embed="rId2"/>
                <a:stretch>
                  <a:fillRect l="-298" t="-3009" r="-126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51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il dominio. 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Il campo vettoriale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func>
                            <m:func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3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È definito in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𝐷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</m:d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∈</m:t>
                        </m:r>
                        <m:sSup>
                          <m:sSupPr>
                            <m:ctrlP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ℝ</m:t>
                            </m:r>
                          </m:e>
                          <m:sup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 :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&gt;0</m:t>
                        </m:r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  </a:t>
                </a:r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2214" t="-22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64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lnSpcReduction="100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è conservativo. </a:t>
                </a:r>
                <a:r>
                  <a:rPr lang="it-IT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il rotore </a:t>
                </a:r>
                <a:r>
                  <a:rPr lang="it-IT" sz="36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rot</a:t>
                </a:r>
                <a:r>
                  <a:rPr lang="it-IT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del campo vettoriale piano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func>
                            <m:func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3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func>
                        </m:e>
                      </m:d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𝜕</m:t>
                          </m:r>
                          <m:sSub>
                            <m:sSub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𝜕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den>
                      </m:f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p>
                        <m:sSup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𝜕</m:t>
                          </m:r>
                          <m:sSub>
                            <m:sSub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𝜕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den>
                      </m:f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p>
                        <m:sSup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il rotore </a:t>
                </a:r>
                <a:r>
                  <a:rPr lang="it-IT" sz="24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rot</a:t>
                </a:r>
                <a:r>
                  <a:rPr lang="it-IT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del campo vettoriale piano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den>
                          </m:f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it-IT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Il campo è irrotazionale. </a:t>
                </a: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endParaRPr 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886" t="-65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226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è conservativo. 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Essendo </a:t>
                </a:r>
                <a:r>
                  <a:rPr lang="it-IT" sz="36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</a:t>
                </a: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aperto semplicemente connesso 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it-IT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allora </a:t>
                </a:r>
              </a:p>
              <a:p>
                <a:pPr marL="114300" indent="0" algn="ctr"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Irrotazionale  conservativo. </a:t>
                </a:r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886" t="-7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660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55000" lnSpcReduction="20000"/>
              </a:bodyPr>
              <a:lstStyle/>
              <a:p>
                <a:pPr marL="114300" indent="0">
                  <a:buNone/>
                </a:pPr>
                <a:r>
                  <a:rPr lang="it-IT" sz="4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è conservativo e nel caso calcolarne il potenziale.</a:t>
                </a:r>
              </a:p>
              <a:p>
                <a:pPr marL="114300" indent="0" algn="just">
                  <a:buNone/>
                </a:pP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Cerchiamo un potenziale. 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it-IT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e>
                    </m:nary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sSup>
                          <m:sSupPr>
                            <m:ctrlP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𝑑𝑥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𝑦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𝑑𝑥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𝑦</m:t>
                    </m:r>
                    <m:sSup>
                      <m:sSupPr>
                        <m:ctrlP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</m:oMath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𝑑𝑦</m:t>
                        </m:r>
                      </m:e>
                    </m:nary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den>
                            </m:f>
                            <m:func>
                              <m:funcPr>
                                <m:ctrlP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40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func>
                          </m:e>
                        </m:d>
                      </m:e>
                    </m:nary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𝑑𝑦</m:t>
                    </m:r>
                    <m:r>
                      <a:rPr lang="it-IT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</m:oMath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func>
                            <m:func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4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func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p>
                        <m:sSupPr>
                          <m:ctrlPr>
                            <a:rPr lang="it-IT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𝑒</m:t>
                          </m:r>
                        </m:e>
                        <m:sup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sup>
                      </m:sSup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4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func>
                          <m:f>
                            <m:f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it-IT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</m:oMath>
                  </m:oMathPara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𝑦</m:t>
                      </m:r>
                      <m:sSup>
                        <m:sSup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𝑒</m:t>
                          </m:r>
                        </m:e>
                        <m:sup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sup>
                      </m:sSup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𝑡𝑑𝑡</m:t>
                          </m:r>
                        </m:e>
                      </m:nary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p>
                        <m:sSup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𝑒</m:t>
                          </m:r>
                        </m:e>
                        <m:sup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sup>
                      </m:sSup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+2</m:t>
                      </m:r>
                      <m:f>
                        <m:fPr>
                          <m:ctrlPr>
                            <a:rPr lang="it-IT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4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den>
                      </m:f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b>
                        <m:sSubPr>
                          <m:ctrlP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𝑐</m:t>
                          </m:r>
                        </m:e>
                        <m:sub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</m:d>
                      <m:r>
                        <a:rPr lang="it-IT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</m:oMath>
                  </m:oMathPara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p>
                        <m:sSup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𝑦𝑒</m:t>
                          </m:r>
                        </m:e>
                        <m:sup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sup>
                      </m:sSup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p>
                        <m:sSupPr>
                          <m:ctrlPr>
                            <a:rPr lang="it-IT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</m:e>
                        <m:sup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p>
                      </m:sSup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b>
                        <m:sSub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𝑐</m:t>
                          </m:r>
                        </m:e>
                        <m:sub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</m:d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p>
                        <m:sSup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𝑦𝑒</m:t>
                          </m:r>
                        </m:e>
                        <m:sup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sup>
                      </m:sSup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p>
                        <m:sSupPr>
                          <m:ctrlPr>
                            <a:rPr lang="it-IT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4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4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400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it-IT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𝑦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p>
                      </m:sSup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b>
                        <m:sSub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𝑐</m:t>
                          </m:r>
                        </m:e>
                        <m:sub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𝑦</m:t>
                    </m:r>
                    <m:sSup>
                      <m:sSup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𝑦𝑒</m:t>
                        </m:r>
                      </m:e>
                      <m:sup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+</m:t>
                    </m:r>
                    <m:sSup>
                      <m:sSup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40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</m:oMath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20000"/>
                  </a:lnSpc>
                  <a:buFont typeface="Symbol" panose="05050102010706020507" pitchFamily="18" charset="2"/>
                  <a:buChar char="Þ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40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,  </m:t>
                    </m:r>
                    <m:sSub>
                      <m:sSub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73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it-IT" sz="73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73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73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73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73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it-IT" sz="73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73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𝑦</m:t>
                    </m:r>
                    <m:sSup>
                      <m:sSupPr>
                        <m:ctrlPr>
                          <a:rPr lang="it-IT" sz="73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73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it-IT" sz="73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  <m:r>
                      <a:rPr lang="it-IT" sz="73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+</m:t>
                    </m:r>
                    <m:sSup>
                      <m:sSupPr>
                        <m:ctrlPr>
                          <a:rPr lang="it-IT" sz="73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sz="7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it-IT" sz="7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73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sz="7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it-IT" sz="73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73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just">
                  <a:lnSpc>
                    <a:spcPct val="120000"/>
                  </a:lnSpc>
                  <a:buFont typeface="Symbol" panose="05050102010706020507" pitchFamily="18" charset="2"/>
                  <a:buChar char="Þ"/>
                </a:pPr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1255" t="-187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016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l’integrale curvilineo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sub>
                      <m:sup/>
                      <m:e>
                        <m:acc>
                          <m:accPr>
                            <m:chr m:val="⃗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m:rPr>
                            <m:brk m:alnAt="23"/>
                          </m:r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nary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dove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la curva piana di equazione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</m:d>
                    <m:sSup>
                      <m:sSup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con </a:t>
                </a:r>
                <a14:m>
                  <m:oMath xmlns:m="http://schemas.openxmlformats.org/officeDocument/2006/math">
                    <m:r>
                      <a:rPr lang="it-IT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percorsa nel verso delle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crescenti. </a:t>
                </a:r>
              </a:p>
              <a:p>
                <a:pPr marL="114300" indent="0">
                  <a:buNone/>
                </a:pPr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Essendo il campo conservativo, con potenziale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𝑦</m:t>
                    </m:r>
                    <m:sSup>
                      <m:sSup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+</m:t>
                    </m:r>
                    <m:sSup>
                      <m:sSup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abbiamo:</a:t>
                </a:r>
              </a:p>
              <a:p>
                <a:pPr marL="114300" indent="0">
                  <a:buNone/>
                </a:pPr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it-IT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r>
                          <a:rPr lang="it-IT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</m:d>
                  </m:oMath>
                </a14:m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marL="114300" indent="0">
                  <a:buNone/>
                </a:pPr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it-IT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it-IT" sz="26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it-IT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sub>
                      <m:sup/>
                      <m:e>
                        <m:acc>
                          <m:accPr>
                            <m:chr m:val="⃗"/>
                            <m:ctrlPr>
                              <a:rPr lang="it-IT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m:rPr>
                            <m:brk m:alnAt="23"/>
                          </m:rP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it-IT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lang="it-IT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𝑈</m:t>
                        </m:r>
                        <m:d>
                          <m:d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𝑈</m:t>
                        </m:r>
                        <m:d>
                          <m:d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</m:d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𝑒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𝑒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−1</m:t>
                        </m:r>
                      </m:e>
                    </m:nary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r="-110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7037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lavoro del campo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una qualunque curva chiusa regolare contenente il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Essendo il campo conservativo, il lavoro su qualunque curva chiusa è nullo. </a:t>
                </a:r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517" t="-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6604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379</Words>
  <Application>Microsoft Office PowerPoint</Application>
  <PresentationFormat>Presentazione su schermo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Cambria Math</vt:lpstr>
      <vt:lpstr>Symbol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Tuturato di Analisi Matematica II Paolo Vasarelli</dc:title>
  <dc:creator>Stefano Innamorati</dc:creator>
  <cp:lastModifiedBy>Stefano Innamorati</cp:lastModifiedBy>
  <cp:revision>51</cp:revision>
  <dcterms:created xsi:type="dcterms:W3CDTF">2020-04-20T09:53:15Z</dcterms:created>
  <dcterms:modified xsi:type="dcterms:W3CDTF">2020-05-11T16:52:13Z</dcterms:modified>
</cp:coreProperties>
</file>