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12"/>
  </p:notesMasterIdLst>
  <p:sldIdLst>
    <p:sldId id="257" r:id="rId2"/>
    <p:sldId id="280" r:id="rId3"/>
    <p:sldId id="331" r:id="rId4"/>
    <p:sldId id="332" r:id="rId5"/>
    <p:sldId id="333" r:id="rId6"/>
    <p:sldId id="334" r:id="rId7"/>
    <p:sldId id="335" r:id="rId8"/>
    <p:sldId id="336" r:id="rId9"/>
    <p:sldId id="337" r:id="rId10"/>
    <p:sldId id="338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9" autoAdjust="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192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0ADB5-5AD4-0F40-A301-0E57A0BE4EF0}" type="datetimeFigureOut">
              <a:rPr lang="it-IT" smtClean="0"/>
              <a:t>19/05/2020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912EE-D5B1-CF4C-B1D1-E8439C7D5E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1327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5/19/2020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5/19/2020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5/19/2020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2800" dirty="0" err="1"/>
              <a:t>Tuturato</a:t>
            </a:r>
            <a:r>
              <a:rPr lang="it-IT" sz="2800" dirty="0"/>
              <a:t> di Analisi Matematica II</a:t>
            </a:r>
            <a:br>
              <a:rPr lang="it-IT" sz="2800" dirty="0"/>
            </a:br>
            <a:r>
              <a:rPr lang="it-IT" sz="2800" dirty="0"/>
              <a:t>Paolo </a:t>
            </a:r>
            <a:r>
              <a:rPr lang="it-IT" sz="2800" dirty="0" err="1"/>
              <a:t>Vasarelli</a:t>
            </a:r>
            <a:endParaRPr lang="it-IT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23825" y="1417639"/>
                <a:ext cx="8181976" cy="5269488"/>
              </a:xfrm>
            </p:spPr>
            <p:txBody>
              <a:bodyPr>
                <a:normAutofit/>
              </a:bodyPr>
              <a:lstStyle/>
              <a:p>
                <a:pPr marL="114300" indent="0">
                  <a:buNone/>
                </a:pPr>
                <a:r>
                  <a:rPr lang="it-IT" sz="3200" dirty="0">
                    <a:solidFill>
                      <a:srgbClr val="FF0000"/>
                    </a:solidFill>
                  </a:rPr>
                  <a:t>Esercizio 5 (28 06 2019)  Seconda parte </a:t>
                </a:r>
              </a:p>
              <a:p>
                <a:pPr marL="114300" indent="0">
                  <a:buNone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Dato il campo vettoriale  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it-IT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d>
                        <m:dPr>
                          <m:ctrlP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buNone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e la porzione di paraboloide </a:t>
                </a:r>
                <a14:m>
                  <m:oMath xmlns:m="http://schemas.openxmlformats.org/officeDocument/2006/math"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</m:t>
                    </m:r>
                    <m:r>
                      <a:rPr lang="it-IT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sSup>
                          <m:sSup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ℝ</m:t>
                            </m:r>
                          </m:e>
                          <m:sup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: </m:t>
                        </m:r>
                        <m:sSup>
                          <m:sSup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=1−</m:t>
                            </m:r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≥0</m:t>
                        </m:r>
                      </m:e>
                    </m:d>
                  </m:oMath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628650" indent="-514350" algn="just">
                  <a:buFont typeface="+mj-lt"/>
                  <a:buAutoNum type="alphaLcPeriod"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il flusso del rotore di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attraverso </a:t>
                </a:r>
                <a:r>
                  <a:rPr lang="it-IT" sz="2800" i="1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</a:t>
                </a: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usando la definizione di flusso. </a:t>
                </a:r>
              </a:p>
              <a:p>
                <a:pPr marL="628650" indent="-514350" algn="just">
                  <a:buFont typeface="+mj-lt"/>
                  <a:buAutoNum type="alphaLcPeriod"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il flusso del rotore di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attraverso </a:t>
                </a:r>
                <a:r>
                  <a:rPr lang="it-IT" sz="2800" i="1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</a:t>
                </a: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usando il teorema di Stokes. </a:t>
                </a: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3825" y="1417639"/>
                <a:ext cx="8181976" cy="5269488"/>
              </a:xfrm>
              <a:blipFill>
                <a:blip r:embed="rId2"/>
                <a:stretch>
                  <a:fillRect l="-447" t="-1505" r="-148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4387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/>
              </a:bodyPr>
              <a:lstStyle/>
              <a:p>
                <a:pPr marL="114300" indent="0">
                  <a:buNone/>
                </a:pPr>
                <a:r>
                  <a:rPr lang="it-IT" sz="18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il flusso del rotore di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it-IT" sz="18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attraverso </a:t>
                </a:r>
                <a:r>
                  <a:rPr lang="it-IT" sz="1800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</a:t>
                </a:r>
                <a:r>
                  <a:rPr lang="it-IT" sz="18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usando il teorema di Stokes.  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∬"/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</m:t>
                          </m:r>
                        </m:sub>
                        <m:sup/>
                        <m:e>
                          <m:r>
                            <m:rPr>
                              <m:sty m:val="p"/>
                            </m:r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∇</m:t>
                          </m:r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acc>
                            <m:accPr>
                              <m:chr m:val="⃗"/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</m:acc>
                          <m:r>
                            <m:rPr>
                              <m:brk m:alnAt="23"/>
                            </m:r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nary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=±</m:t>
                      </m:r>
                      <m:nary>
                        <m:naryPr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  <m:r>
                            <m:rPr>
                              <m:brk m:alnAt="23"/>
                            </m:r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</m:nary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sSup>
                            <m:sSup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sz="32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320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it-IT" sz="32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it-IT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func>
                                    <m:funcPr>
                                      <m:ctrlPr>
                                        <a:rPr 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4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func>
                                  <m:func>
                                    <m:funcPr>
                                      <m:ctrlPr>
                                        <a:rPr 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4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func>
                                </m:num>
                                <m:den>
                                  <m: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</m:sSubSup>
                      <m:r>
                        <a:rPr 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lnSpc>
                    <a:spcPct val="120000"/>
                  </a:lnSpc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t="-131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5913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 lnSpcReduction="10000"/>
              </a:bodyPr>
              <a:lstStyle/>
              <a:p>
                <a:pPr marL="114300" indent="0">
                  <a:buNone/>
                </a:pPr>
                <a:r>
                  <a:rPr lang="it-IT" sz="18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il flusso del rotore di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it-IT" sz="18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attraverso </a:t>
                </a:r>
                <a:r>
                  <a:rPr lang="it-IT" sz="1800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</a:t>
                </a:r>
                <a:r>
                  <a:rPr lang="it-IT" sz="18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usando la definizione di flusso.  </a:t>
                </a:r>
              </a:p>
              <a:p>
                <a:pPr marL="114300" indent="0">
                  <a:buNone/>
                </a:pPr>
                <a:r>
                  <a:rPr lang="it-IT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Scriviamo un sistema di equazioni parametriche della porzione di paraboloide </a:t>
                </a:r>
                <a14:m>
                  <m:oMath xmlns:m="http://schemas.openxmlformats.org/officeDocument/2006/math">
                    <m:r>
                      <a:rPr lang="it-IT" sz="36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</m:t>
                    </m:r>
                    <m:r>
                      <a:rPr lang="it-IT" sz="360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it-IT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t-IT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it-IT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it-IT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it-IT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  <m:r>
                          <a:rPr 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sSup>
                          <m:sSupPr>
                            <m:ctrlPr>
                              <a:rPr lang="it-IT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ℝ</m:t>
                            </m:r>
                          </m:e>
                          <m:sup>
                            <m:r>
                              <a:rPr lang="it-IT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: </m:t>
                        </m:r>
                        <m:sSup>
                          <m:sSupPr>
                            <m:ctrlPr>
                              <a:rPr lang="it-IT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it-IT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=1−</m:t>
                            </m:r>
                            <m:r>
                              <a:rPr lang="it-IT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it-IT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it-IT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it-IT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a:rPr 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  <m:r>
                          <a:rPr 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≥0</m:t>
                        </m:r>
                      </m:e>
                    </m:d>
                  </m:oMath>
                </a14:m>
                <a:r>
                  <a:rPr lang="it-IT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it-IT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it-IT" sz="3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it-IT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it-IT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</m:mr>
                            <m:mr>
                              <m:e>
                                <m:r>
                                  <a:rPr lang="it-IT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it-IT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</m:mr>
                            <m:mr>
                              <m:e>
                                <m:r>
                                  <a:rPr lang="it-IT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it-IT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=1−</m:t>
                                </m:r>
                                <m:sSup>
                                  <m:sSupPr>
                                    <m:ctrlPr>
                                      <a:rPr lang="it-I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t-I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p>
                                    <m:r>
                                      <a:rPr lang="it-I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it-IT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it-I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t-I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p>
                                    <m:r>
                                      <a:rPr lang="it-I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it-IT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 xmlns:m="http://schemas.openxmlformats.org/officeDocument/2006/math"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0≤1−</m:t>
                    </m:r>
                    <m:sSup>
                      <m:sSupPr>
                        <m:ctrlP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p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it-IT" sz="32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</a:t>
                </a:r>
                <a:r>
                  <a:rPr lang="it-IT" sz="3200" i="1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0≤</m:t>
                    </m:r>
                    <m:sSup>
                      <m:sSupPr>
                        <m:ctrlP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𝑢</m:t>
                        </m:r>
                      </m:e>
                      <m:sup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p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+</m:t>
                    </m:r>
                    <m:sSup>
                      <m:sSupPr>
                        <m:ctrlP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𝑣</m:t>
                        </m:r>
                      </m:e>
                      <m:sup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p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≤1</m:t>
                    </m:r>
                  </m:oMath>
                </a14:m>
                <a:r>
                  <a:rPr lang="it-IT" sz="32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  <a:p>
                <a:pPr marL="114300" indent="0" algn="ctr">
                  <a:lnSpc>
                    <a:spcPct val="120000"/>
                  </a:lnSpc>
                  <a:buNone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𝑟</m:t>
                        </m:r>
                      </m:e>
                    </m:acc>
                    <m:d>
                      <m:dPr>
                        <m:ctrlPr>
                          <a:rPr lang="it-IT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𝑢</m:t>
                        </m:r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𝑣</m:t>
                        </m:r>
                      </m:e>
                    </m:d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d>
                      <m:dPr>
                        <m:ctrlP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𝑢</m:t>
                        </m:r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𝑣</m:t>
                        </m:r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,1−</m:t>
                        </m:r>
                        <m:sSup>
                          <m:sSupPr>
                            <m:ctrlP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𝑢</m:t>
                            </m:r>
                          </m:e>
                          <m:sup>
                            <m: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p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sSup>
                          <m:sSupPr>
                            <m:ctrlP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𝑣</m:t>
                            </m:r>
                          </m:e>
                          <m:sup>
                            <m: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  <a:endParaRPr lang="it-IT" altLang="it-IT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it-IT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it-IT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sub>
                          </m:sSub>
                        </m:e>
                      </m:acc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1,0,−2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sub>
                          </m:sSub>
                        </m:e>
                      </m:acc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,−2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sub>
                          </m:sSub>
                        </m:e>
                      </m:acc>
                      <m:r>
                        <a:rPr lang="it-IT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sub>
                          </m:sSub>
                        </m:e>
                      </m:acc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,2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,1</m:t>
                          </m:r>
                        </m:e>
                      </m:d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l="-886" t="-177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2648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 fontScale="85000" lnSpcReduction="10000"/>
              </a:bodyPr>
              <a:lstStyle/>
              <a:p>
                <a:pPr marL="114300" indent="0">
                  <a:buNone/>
                </a:pPr>
                <a:r>
                  <a:rPr lang="it-IT" sz="18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il flusso del rotore di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it-IT" sz="18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attraverso </a:t>
                </a:r>
                <a:r>
                  <a:rPr lang="it-IT" sz="1800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</a:t>
                </a:r>
                <a:r>
                  <a:rPr lang="it-IT" sz="18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usando la definizione di flusso.  </a:t>
                </a:r>
              </a:p>
              <a:p>
                <a:pPr marL="114300" indent="0">
                  <a:buNone/>
                </a:pPr>
                <a:r>
                  <a:rPr lang="it-IT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Il </a:t>
                </a:r>
                <a:r>
                  <a:rPr lang="it-IT" sz="36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versone</a:t>
                </a:r>
                <a:r>
                  <a:rPr lang="it-IT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normale esterno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</m:acc>
                  </m:oMath>
                </a14:m>
                <a:r>
                  <a:rPr lang="it-IT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alla porzione di paraboloide </a:t>
                </a:r>
                <a14:m>
                  <m:oMath xmlns:m="http://schemas.openxmlformats.org/officeDocument/2006/math">
                    <m:r>
                      <a:rPr lang="it-IT" sz="36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</m:t>
                    </m:r>
                    <m:r>
                      <a:rPr lang="it-IT" sz="360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it-IT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t-IT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it-IT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it-IT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it-IT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  <m:r>
                          <a:rPr 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sSup>
                          <m:sSupPr>
                            <m:ctrlPr>
                              <a:rPr lang="it-IT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ℝ</m:t>
                            </m:r>
                          </m:e>
                          <m:sup>
                            <m:r>
                              <a:rPr lang="it-IT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: </m:t>
                        </m:r>
                        <m:sSup>
                          <m:sSupPr>
                            <m:ctrlPr>
                              <a:rPr lang="it-IT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it-IT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=1−</m:t>
                            </m:r>
                            <m:r>
                              <a:rPr lang="it-IT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it-IT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it-IT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it-IT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a:rPr 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  <m:r>
                          <a:rPr 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≥0</m:t>
                        </m:r>
                      </m:e>
                    </m:d>
                  </m:oMath>
                </a14:m>
                <a:r>
                  <a:rPr lang="it-IT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è   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it-IT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</m:acc>
                      <m:r>
                        <a:rPr 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𝑢</m:t>
                                  </m:r>
                                </m:sub>
                              </m:sSub>
                            </m:e>
                          </m:acc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acc>
                            <m:accPr>
                              <m:chr m:val="⃗"/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𝑣</m:t>
                                  </m:r>
                                </m:sub>
                              </m:sSub>
                            </m:e>
                          </m:acc>
                        </m:num>
                        <m:den>
                          <m:d>
                            <m:dPr>
                              <m:begChr m:val="‖"/>
                              <m:endChr m:val="‖"/>
                              <m:ctrlP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𝑢</m:t>
                                      </m:r>
                                    </m:sub>
                                  </m:sSub>
                                </m:e>
                              </m:acc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acc>
                                <m:accPr>
                                  <m:chr m:val="⃗"/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𝑣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d>
                        </m:den>
                      </m:f>
                      <m:r>
                        <a:rPr 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  <m:sSup>
                                    <m:sSupPr>
                                      <m:ctrlP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  <m:sup>
                                      <m: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+4</m:t>
                                  </m:r>
                                  <m:sSup>
                                    <m:sSupPr>
                                      <m:ctrlP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p>
                                      <m: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rad>
                            </m:den>
                          </m:f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  <m:sSup>
                                    <m:sSupPr>
                                      <m:ctrlP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  <m:sup>
                                      <m: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+4</m:t>
                                  </m:r>
                                  <m:sSup>
                                    <m:sSupPr>
                                      <m:ctrlP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p>
                                      <m: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rad>
                            </m:den>
                          </m:f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  <m:sSup>
                                    <m:sSupPr>
                                      <m:ctrlP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  <m:sup>
                                      <m: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+4</m:t>
                                  </m:r>
                                  <m:sSup>
                                    <m:sSupPr>
                                      <m:ctrlP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p>
                                      <m: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rad>
                            </m:den>
                          </m:f>
                        </m:e>
                      </m:d>
                    </m:oMath>
                  </m:oMathPara>
                </a14:m>
                <a:endParaRPr lang="it-IT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l="-443" t="-843" r="-66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7436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/>
              </a:bodyPr>
              <a:lstStyle/>
              <a:p>
                <a:pPr marL="114300" indent="0">
                  <a:buNone/>
                </a:pPr>
                <a:r>
                  <a:rPr lang="it-IT" sz="18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il flusso del rotore di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it-IT" sz="18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attraverso </a:t>
                </a:r>
                <a:r>
                  <a:rPr lang="it-IT" sz="1800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</a:t>
                </a:r>
                <a:r>
                  <a:rPr lang="it-IT" sz="18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usando la definizione di flusso.  </a:t>
                </a:r>
              </a:p>
              <a:p>
                <a:pPr marL="114300" indent="0">
                  <a:buNone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Calcoliamo il rotore </a:t>
                </a:r>
                <a:r>
                  <a:rPr lang="it-IT" sz="28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rot</a:t>
                </a:r>
                <a:r>
                  <a:rPr lang="it-IT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del campo vettoriale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</m:acc>
                    <m:d>
                      <m:d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</m:oMath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𝑟𝑜𝑡</m:t>
                      </m:r>
                      <m:acc>
                        <m:accPr>
                          <m:chr m:val="⃗"/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⃗"/>
                                    <m:ctrlP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</m:acc>
                              </m:e>
                              <m:e>
                                <m:acc>
                                  <m:accPr>
                                    <m:chr m:val="⃗"/>
                                    <m:ctrlP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𝑗</m:t>
                                    </m:r>
                                  </m:e>
                                </m:acc>
                              </m:e>
                              <m:e>
                                <m:acc>
                                  <m:accPr>
                                    <m:chr m:val="⃗"/>
                                    <m:ctrlP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</m:e>
                                  <m:sub>
                                    <m: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</m:e>
                                  <m:sub>
                                    <m: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</m:e>
                                  <m:sub>
                                    <m: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28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fPr>
                            <m:num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3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𝑦</m:t>
                              </m:r>
                            </m:den>
                          </m:f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−</m:t>
                          </m:r>
                          <m:f>
                            <m:f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fPr>
                            <m:num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𝑧</m:t>
                              </m:r>
                            </m:den>
                          </m:f>
                        </m:e>
                      </m:d>
                      <m:acc>
                        <m:accPr>
                          <m:chr m:val="⃗"/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fPr>
                            <m:num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3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den>
                          </m:f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−</m:t>
                          </m:r>
                          <m:f>
                            <m:f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fPr>
                            <m:num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𝑧</m:t>
                              </m:r>
                            </m:den>
                          </m:f>
                        </m:e>
                      </m:d>
                      <m:acc>
                        <m:accPr>
                          <m:chr m:val="⃗"/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fPr>
                            <m:num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den>
                          </m:f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−</m:t>
                          </m:r>
                          <m:f>
                            <m:f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fPr>
                            <m:num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𝑦</m:t>
                              </m:r>
                            </m:den>
                          </m:f>
                        </m:e>
                      </m:d>
                      <m:acc>
                        <m:accPr>
                          <m:chr m:val="⃗"/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sSub>
                          <m:sSub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𝐹</m:t>
                            </m:r>
                          </m:e>
                          <m:sub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b>
                        </m:sSub>
                      </m:num>
                      <m:den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den>
                    </m:f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0</m:t>
                    </m:r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sSub>
                          <m:sSub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𝐹</m:t>
                            </m:r>
                          </m:e>
                          <m:sub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𝑧</m:t>
                        </m:r>
                      </m:den>
                    </m:f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1</m:t>
                    </m:r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sSub>
                          <m:sSub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𝐹</m:t>
                            </m:r>
                          </m:e>
                          <m:sub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b>
                        </m:sSub>
                      </m:num>
                      <m:den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den>
                    </m:f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1</m:t>
                    </m:r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sSub>
                          <m:sSub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𝐹</m:t>
                            </m:r>
                          </m:e>
                          <m:sub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𝑧</m:t>
                        </m:r>
                      </m:den>
                    </m:f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0</m:t>
                    </m:r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sSub>
                          <m:sSub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𝐹</m:t>
                            </m:r>
                          </m:e>
                          <m:sub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den>
                    </m:f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0</m:t>
                    </m:r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sSub>
                          <m:sSub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𝐹</m:t>
                            </m:r>
                          </m:e>
                          <m:sub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den>
                    </m:f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1</m:t>
                    </m:r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  <a:p>
                <a:pPr marL="114300" indent="0"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𝑟𝑜𝑡</m:t>
                    </m:r>
                    <m:acc>
                      <m:accPr>
                        <m:chr m:val="⃗"/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</m:acc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.</a:t>
                </a: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l="-148" t="-131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5732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 fontScale="85000" lnSpcReduction="10000"/>
              </a:bodyPr>
              <a:lstStyle/>
              <a:p>
                <a:pPr marL="114300" indent="0">
                  <a:buNone/>
                </a:pPr>
                <a:r>
                  <a:rPr lang="it-IT" sz="18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il flusso del rotore di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it-IT" sz="18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attraverso </a:t>
                </a:r>
                <a:r>
                  <a:rPr lang="it-IT" sz="1800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</a:t>
                </a:r>
                <a:r>
                  <a:rPr lang="it-IT" sz="18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usando la definizione di flusso.  </a:t>
                </a:r>
              </a:p>
              <a:p>
                <a:pPr marL="114300" indent="0">
                  <a:buNone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Il flusso del rotore </a:t>
                </a:r>
                <a:r>
                  <a:rPr lang="it-IT" sz="28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rot</a:t>
                </a:r>
                <a:r>
                  <a:rPr lang="it-IT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attraverso </a:t>
                </a:r>
                <a:r>
                  <a:rPr lang="it-IT" sz="2800" i="1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</a:t>
                </a: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è 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</m:t>
                      </m:r>
                      <m:d>
                        <m:dPr>
                          <m:ctrlPr>
                            <a:rPr lang="it-IT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∇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acc>
                            <m:accPr>
                              <m:chr m:val="⃗"/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e>
                      </m:d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∬"/>
                          <m:ctrlPr>
                            <a:rPr lang="it-IT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</m:t>
                          </m:r>
                        </m:sub>
                        <m:sup/>
                        <m:e>
                          <m:r>
                            <m:rPr>
                              <m:sty m:val="p"/>
                            </m:r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∇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acc>
                            <m:accPr>
                              <m:chr m:val="⃗"/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e>
                      </m:nary>
                      <m:r>
                        <a:rPr lang="it-IT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it-IT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acc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𝑛</m:t>
                          </m:r>
                        </m:e>
                      </m:acc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𝑑𝑠</m:t>
                      </m:r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∬"/>
                          <m:ctrlPr>
                            <a:rPr lang="it-IT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</m:t>
                          </m:r>
                        </m:sub>
                        <m:sup/>
                        <m:e>
                          <m:r>
                            <m:rPr>
                              <m:sty m:val="p"/>
                            </m:r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∇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acc>
                            <m:accPr>
                              <m:chr m:val="⃗"/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e>
                      </m:nary>
                      <m:r>
                        <a:rPr lang="it-IT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sub>
                          </m:sSub>
                        </m:e>
                      </m:acc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sub>
                          </m:sSub>
                        </m:e>
                      </m:acc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𝑑𝑢𝑑𝑣</m:t>
                      </m:r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28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∬"/>
                          <m:ctrlPr>
                            <a:rPr lang="it-IT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0≤</m:t>
                          </m:r>
                          <m:sSup>
                            <m:sSup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p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+</m:t>
                          </m:r>
                          <m:sSup>
                            <m:sSup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p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≤1</m:t>
                          </m:r>
                        </m:sub>
                        <m:sup/>
                        <m:e>
                          <m:d>
                            <m:dPr>
                              <m:ctrlPr>
                                <a:rPr lang="it-IT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,2</m:t>
                              </m:r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,1</m:t>
                              </m:r>
                            </m:e>
                          </m:d>
                          <m:r>
                            <a:rPr lang="it-IT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</m:e>
                      </m:nary>
                      <m:d>
                        <m:dPr>
                          <m:ctrlPr>
                            <a:rPr lang="it-IT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−1,−1,−1</m:t>
                          </m:r>
                        </m:e>
                      </m:d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𝑑𝑢𝑑𝑣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∬"/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0≤</m:t>
                          </m:r>
                          <m:sSup>
                            <m:sSup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p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+</m:t>
                          </m:r>
                          <m:sSup>
                            <m:sSup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p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≤1</m:t>
                          </m:r>
                        </m:sub>
                        <m:sup/>
                        <m:e>
                          <m:d>
                            <m:d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e>
                      </m:nary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𝑑𝑢𝑑𝑣</m:t>
                      </m:r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buNone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Passo a coordinate polari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it-IT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  <m:func>
                                <m:funcPr>
                                  <m:ctrlP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  <m:brk m:alnAt="7"/>
                                    </m:rPr>
                                    <a:rPr lang="it-IT" sz="28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𝜗</m:t>
                                  </m:r>
                                </m:e>
                              </m:func>
                            </m:e>
                          </m:mr>
                          <m:mr>
                            <m:e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  <m:func>
                                <m:funcPr>
                                  <m:ctrlP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sz="28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𝜗</m:t>
                                  </m:r>
                                </m:e>
                              </m:func>
                            </m:e>
                          </m:mr>
                        </m:m>
                      </m:e>
                    </m:d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con </a:t>
                </a:r>
                <a14:m>
                  <m:oMath xmlns:m="http://schemas.openxmlformats.org/officeDocument/2006/math"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0≤</m:t>
                    </m:r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</m:t>
                    </m:r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e </a:t>
                </a:r>
                <a14:m>
                  <m:oMath xmlns:m="http://schemas.openxmlformats.org/officeDocument/2006/math"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0≤</m:t>
                    </m:r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𝜗</m:t>
                    </m:r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d>
                            <m:d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sup>
                                <m:e>
                                  <m:d>
                                    <m:dPr>
                                      <m:ctrlP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𝜌</m:t>
                                      </m:r>
                                      <m:func>
                                        <m:funcPr>
                                          <m:ctrlPr>
                                            <a:rPr lang="it-IT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it-IT" sz="280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it-IT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𝜗</m:t>
                                          </m:r>
                                          <m:r>
                                            <a:rPr lang="it-IT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+2</m:t>
                                          </m:r>
                                          <m:r>
                                            <a:rPr lang="it-IT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𝜌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it-IT" sz="28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it-IT" sz="280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sin</m:t>
                                              </m:r>
                                            </m:fName>
                                            <m:e>
                                              <m:r>
                                                <a:rPr lang="it-IT" sz="28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𝜗</m:t>
                                              </m:r>
                                            </m:e>
                                          </m:func>
                                        </m:e>
                                      </m:func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d>
                                  <m:r>
                                    <a:rPr lang="it-IT" sz="2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𝜌</m:t>
                                  </m:r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𝜗</m:t>
                                  </m:r>
                                </m:e>
                              </m:nary>
                            </m:e>
                          </m:d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</m:nary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t="-84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1948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/>
              </a:bodyPr>
              <a:lstStyle/>
              <a:p>
                <a:pPr marL="114300" indent="0">
                  <a:buNone/>
                </a:pPr>
                <a:r>
                  <a:rPr lang="it-IT" sz="18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il flusso del rotore di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it-IT" sz="18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attraverso </a:t>
                </a:r>
                <a:r>
                  <a:rPr lang="it-IT" sz="1800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</a:t>
                </a:r>
                <a:r>
                  <a:rPr lang="it-IT" sz="18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usando la definizione di flusso.  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</m:t>
                      </m:r>
                      <m:d>
                        <m:dPr>
                          <m:ctrlPr>
                            <a:rPr lang="it-IT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∇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acc>
                            <m:accPr>
                              <m:chr m:val="⃗"/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e>
                      </m:d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28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d>
                            <m:d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sup>
                                <m:e>
                                  <m:d>
                                    <m:dPr>
                                      <m:ctrlP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𝜌</m:t>
                                      </m:r>
                                      <m:func>
                                        <m:funcPr>
                                          <m:ctrlPr>
                                            <a:rPr lang="it-IT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it-IT" sz="280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it-IT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𝜗</m:t>
                                          </m:r>
                                          <m:r>
                                            <a:rPr lang="it-IT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+2</m:t>
                                          </m:r>
                                          <m:r>
                                            <a:rPr lang="it-IT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𝜌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it-IT" sz="28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it-IT" sz="280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sin</m:t>
                                              </m:r>
                                            </m:fName>
                                            <m:e>
                                              <m:r>
                                                <a:rPr lang="it-IT" sz="28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𝜗</m:t>
                                              </m:r>
                                            </m:e>
                                          </m:func>
                                        </m:e>
                                      </m:func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d>
                                  <m:r>
                                    <a:rPr lang="it-IT" sz="2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𝜌</m:t>
                                  </m:r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𝜗</m:t>
                                  </m:r>
                                </m:e>
                              </m:nary>
                            </m:e>
                          </m:d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</m:nary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sSubSup>
                            <m:sSubSupPr>
                              <m:ctrlPr>
                                <a:rPr lang="it-IT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it-IT" sz="2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𝜌</m:t>
                                  </m:r>
                                  <m:func>
                                    <m:funcPr>
                                      <m:ctrlPr>
                                        <a:rPr lang="it-IT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800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it-IT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𝜗</m:t>
                                      </m:r>
                                    </m:e>
                                  </m:func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−2</m:t>
                                  </m:r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𝜌</m:t>
                                  </m:r>
                                  <m:func>
                                    <m:funcPr>
                                      <m:ctrlPr>
                                        <a:rPr lang="it-IT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800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it-IT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𝜗</m:t>
                                      </m:r>
                                    </m:e>
                                  </m:func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d>
                            </m:e>
                            <m:sub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sup>
                          </m:sSubSup>
                          <m:r>
                            <a:rPr lang="it-IT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</m:nary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𝜋𝜌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</m:nary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bSup>
                        <m:sSubSupPr>
                          <m:ctrlP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it-IT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t-IT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𝜌</m:t>
                                      </m:r>
                                    </m:e>
                                    <m:sup>
                                      <m:r>
                                        <a:rPr lang="it-IT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t="-131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9114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/>
              </a:bodyPr>
              <a:lstStyle/>
              <a:p>
                <a:pPr marL="114300" indent="0">
                  <a:buNone/>
                </a:pPr>
                <a:r>
                  <a:rPr lang="it-IT" sz="18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il flusso del rotore di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it-IT" sz="18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attraverso </a:t>
                </a:r>
                <a:r>
                  <a:rPr lang="it-IT" sz="1800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</a:t>
                </a:r>
                <a:r>
                  <a:rPr lang="it-IT" sz="18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usando il teorema di Stokes.  </a:t>
                </a:r>
              </a:p>
              <a:p>
                <a:pPr marL="114300" indent="0">
                  <a:buNone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Teorema di Stokes:  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∬"/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</m:t>
                          </m:r>
                        </m:sub>
                        <m:sup/>
                        <m:e>
                          <m:r>
                            <m:rPr>
                              <m:sty m:val="p"/>
                            </m:r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∇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acc>
                            <m:accPr>
                              <m:chr m:val="⃗"/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</m:acc>
                          <m:r>
                            <m:rPr>
                              <m:brk m:alnAt="23"/>
                            </m:r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nary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nary>
                        <m:nary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  <m:r>
                            <m:rPr>
                              <m:brk m:alnAt="23"/>
                            </m:r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</m:nary>
                    </m:oMath>
                  </m:oMathPara>
                </a14:m>
                <a:endParaRPr lang="it-IT" sz="28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r>
                  <a:rPr lang="it-IT" sz="36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Dove </a:t>
                </a:r>
                <a:r>
                  <a:rPr lang="it-IT" sz="3600" i="1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 </a:t>
                </a:r>
                <a:r>
                  <a:rPr lang="it-IT" sz="36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è</a:t>
                </a:r>
                <a:r>
                  <a:rPr lang="it-IT" sz="3600" i="1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  <a:r>
                  <a:rPr lang="it-IT" sz="36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il bordo di </a:t>
                </a:r>
                <a:r>
                  <a:rPr lang="it-IT" sz="3600" i="1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</a:t>
                </a:r>
                <a:r>
                  <a:rPr lang="it-IT" sz="36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. </a:t>
                </a: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r>
                  <a:rPr lang="it-IT" sz="36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La superficie</a:t>
                </a:r>
              </a:p>
              <a:p>
                <a:pPr marL="114300" indent="0" algn="ctr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</m:t>
                      </m:r>
                      <m:r>
                        <a:rPr lang="it-IT" sz="240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</m:d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sSup>
                            <m:sSupPr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ℝ</m:t>
                              </m:r>
                            </m:e>
                            <m:sup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: </m:t>
                          </m:r>
                          <m:sSup>
                            <m:sSupPr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=1−</m:t>
                              </m:r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≥0</m:t>
                          </m:r>
                        </m:e>
                      </m:d>
                    </m:oMath>
                  </m:oMathPara>
                </a14:m>
                <a:endParaRPr lang="it-IT" sz="2400" dirty="0">
                  <a:latin typeface="Cambria Math" panose="02040503050406030204" pitchFamily="18" charset="0"/>
                  <a:ea typeface="Cambria Math" panose="02040503050406030204" pitchFamily="18" charset="0"/>
                  <a:sym typeface="Symbol" panose="05050102010706020507" pitchFamily="18" charset="2"/>
                </a:endParaRPr>
              </a:p>
              <a:p>
                <a:pPr marL="114300" indent="0" algn="ctr">
                  <a:lnSpc>
                    <a:spcPct val="120000"/>
                  </a:lnSpc>
                  <a:buNone/>
                </a:pPr>
                <a:r>
                  <a:rPr lang="it-IT" sz="24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Ha per bordo la circonferenza </a:t>
                </a:r>
                <a:r>
                  <a:rPr lang="it-IT" sz="2400" i="1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</a:t>
                </a:r>
                <a:r>
                  <a:rPr lang="it-IT" sz="24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 di equazioni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mPr>
                          <m:mr>
                            <m:e>
                              <m:sSup>
                                <m:sSupPr>
                                  <m:ctrlP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pPr>
                                <m:e>
                                  <m: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m:rPr>
                                  <m:brk m:alnAt="7"/>
                                </m:rP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pPr>
                                <m:e>
                                  <m: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m:rPr>
                                  <m:brk m:alnAt="7"/>
                                </m:rP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=</m:t>
                              </m:r>
                              <m:r>
                                <a:rPr 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𝑧</m:t>
                              </m:r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=0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l="-886" t="-131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8045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 fontScale="92500" lnSpcReduction="10000"/>
              </a:bodyPr>
              <a:lstStyle/>
              <a:p>
                <a:pPr marL="114300" indent="0">
                  <a:buNone/>
                </a:pPr>
                <a:r>
                  <a:rPr lang="it-IT" sz="18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il flusso del rotore di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it-IT" sz="18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attraverso </a:t>
                </a:r>
                <a:r>
                  <a:rPr lang="it-IT" sz="1800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</a:t>
                </a:r>
                <a:r>
                  <a:rPr lang="it-IT" sz="18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usando il teorema di Stokes.  </a:t>
                </a:r>
              </a:p>
              <a:p>
                <a:pPr marL="114300" indent="0">
                  <a:buNone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La circonferenza </a:t>
                </a:r>
                <a:r>
                  <a:rPr lang="it-IT" sz="3200" i="1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</a:t>
                </a: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 di equazioni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mPr>
                          <m:mr>
                            <m:e>
                              <m:sSup>
                                <m:sSupPr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pPr>
                                <m:e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m:rPr>
                                  <m:brk m:alnAt="7"/>
                                </m:r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pPr>
                                <m:e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m:rPr>
                                  <m:brk m:alnAt="7"/>
                                </m:r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=</m:t>
                              </m:r>
                              <m: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𝑧</m:t>
                              </m:r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=0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ha centro l’origine e raggio 1. Un sistema di equazioni parametriche è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=</m:t>
                              </m:r>
                              <m:func>
                                <m:funcPr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  <m:brk m:alnAt="7"/>
                                    </m:rPr>
                                    <a:rPr lang="it-IT" sz="32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c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it-IT" sz="32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os</m:t>
                                  </m:r>
                                </m:fName>
                                <m:e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𝑡</m:t>
                                  </m:r>
                                </m:e>
                              </m:func>
                            </m:e>
                          </m:mr>
                          <m:mr>
                            <m:e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𝑦</m:t>
                              </m:r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=</m:t>
                              </m:r>
                              <m:func>
                                <m:funcPr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sz="32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𝑡</m:t>
                                  </m:r>
                                </m:e>
                              </m:func>
                            </m:e>
                          </m:mr>
                          <m:mr>
                            <m:e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𝑧</m:t>
                              </m:r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=0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con  </a:t>
                </a:r>
                <a14:m>
                  <m:oMath xmlns:m="http://schemas.openxmlformats.org/officeDocument/2006/math">
                    <m:r>
                      <a:rPr lang="it-IT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it-IT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0,2</m:t>
                        </m:r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</m:d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  <a:p>
                <a:pPr marL="114300" indent="0">
                  <a:buNone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Pertanto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</m:acc>
                    <m:d>
                      <m:dPr>
                        <m:ctrlP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it-IT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32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func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func>
                          <m:funcPr>
                            <m:ctrlP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32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func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,0</m:t>
                        </m:r>
                      </m:e>
                    </m:d>
                  </m:oMath>
                </a14:m>
                <a:endParaRPr lang="it-IT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it-IT" sz="32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it-IT" sz="32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func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func>
                            <m:func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sz="32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</m:e>
                          </m:func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</m:oMath>
                  </m:oMathPara>
                </a14:m>
                <a:endParaRPr lang="it-IT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d>
                        <m:dPr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it-IT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d>
                        <m:dPr>
                          <m:ctrl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  <m:d>
                            <m:dPr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sz="2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func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func>
                            <m:funcPr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sz="2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it-IT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</m:e>
                      </m:acc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acc>
                        <m:accPr>
                          <m:chr m:val="⃗"/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sz="28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func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func>
                            <m:func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sz="28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func>
                        </m:e>
                      </m:d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∙</m:t>
                      </m:r>
                      <m:d>
                        <m:d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sz="28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func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func>
                            <m:func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sz="28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</m:e>
                          </m:func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sz="28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lnSpc>
                    <a:spcPct val="120000"/>
                  </a:lnSpc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l="-369" t="-1217" r="-88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1422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 fontScale="55000" lnSpcReduction="20000"/>
              </a:bodyPr>
              <a:lstStyle/>
              <a:p>
                <a:pPr marL="114300" indent="0">
                  <a:buNone/>
                </a:pPr>
                <a:r>
                  <a:rPr lang="it-IT" sz="18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il flusso del rotore di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it-IT" sz="18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attraverso </a:t>
                </a:r>
                <a:r>
                  <a:rPr lang="it-IT" sz="1800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</a:t>
                </a:r>
                <a:r>
                  <a:rPr lang="it-IT" sz="18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usando il teorema di Stokes.  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∬"/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</m:t>
                          </m:r>
                        </m:sub>
                        <m:sup/>
                        <m:e>
                          <m:r>
                            <m:rPr>
                              <m:sty m:val="p"/>
                            </m:r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∇</m:t>
                          </m:r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acc>
                            <m:accPr>
                              <m:chr m:val="⃗"/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</m:acc>
                          <m:r>
                            <m:rPr>
                              <m:brk m:alnAt="23"/>
                            </m:r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nary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=±</m:t>
                      </m:r>
                      <m:nary>
                        <m:naryPr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  <m:r>
                            <m:rPr>
                              <m:brk m:alnAt="23"/>
                            </m:r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</m:nary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sSup>
                            <m:sSup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sz="32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320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it-IT" sz="32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it-IT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Calcoliamo per parti l’integrale indefinito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32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d>
                                <m:dPr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32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func>
                                </m:e>
                              </m:d>
                              <m:d>
                                <m:dPr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32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func>
                                </m:e>
                              </m:d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𝑑𝑡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it-IT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8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it-IT" alt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it-IT" alt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𝑓</m:t>
                            </m:r>
                            <m:r>
                              <a:rPr lang="it-IT" alt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=</m:t>
                            </m:r>
                            <m:func>
                              <m:funcPr>
                                <m:ctrlPr>
                                  <a:rPr lang="it-IT" altLang="it-IT" sz="3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it-IT" altLang="it-IT" sz="320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it-IT" altLang="it-IT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𝑡</m:t>
                                </m:r>
                              </m:e>
                            </m:func>
                            <m: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                       </m:t>
                            </m:r>
                            <m:sSup>
                              <m:sSupPr>
                                <m:ctrlPr>
                                  <a:rPr lang="it-IT" altLang="it-IT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brk m:alnAt="7"/>
                                  </m:rPr>
                                  <a:rPr lang="it-IT" altLang="it-IT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𝑓</m:t>
                                </m:r>
                              </m:e>
                              <m:sup>
                                <m:r>
                                  <a:rPr lang="it-IT" altLang="it-IT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′</m:t>
                                </m:r>
                              </m:sup>
                            </m:sSup>
                            <m:r>
                              <m:rPr>
                                <m:brk m:alnAt="7"/>
                              </m:rPr>
                              <a:rPr lang="it-IT" alt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=</m:t>
                            </m:r>
                            <m:func>
                              <m:funcPr>
                                <m:ctrlPr>
                                  <a:rPr lang="it-IT" altLang="it-IT" sz="3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  <m:brk m:alnAt="7"/>
                                  </m:rPr>
                                  <a:rPr lang="it-IT" altLang="it-IT" sz="320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it-IT" altLang="it-IT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𝑡</m:t>
                                </m:r>
                              </m:e>
                            </m:func>
                          </m:e>
                        </m:mr>
                        <m:mr>
                          <m:e>
                            <m:sSup>
                              <m:sSupPr>
                                <m:ctrlPr>
                                  <a:rPr lang="it-IT" altLang="it-IT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it-IT" altLang="it-IT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𝑔</m:t>
                                </m:r>
                              </m:e>
                              <m:sup>
                                <m:r>
                                  <a:rPr lang="it-IT" altLang="it-IT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it-IT" alt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=</m:t>
                            </m:r>
                            <m:func>
                              <m:funcPr>
                                <m:ctrlPr>
                                  <a:rPr lang="it-IT" altLang="it-IT" sz="3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it-IT" altLang="it-IT" sz="320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it-IT" altLang="it-IT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𝑡</m:t>
                                </m:r>
                              </m:e>
                            </m:func>
                            <m:r>
                              <a:rPr lang="it-IT" alt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 </m:t>
                            </m:r>
                            <m:r>
                              <a:rPr lang="it-IT" alt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                      </m:t>
                            </m:r>
                            <m:r>
                              <a:rPr lang="it-IT" alt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𝑔</m:t>
                            </m:r>
                            <m:r>
                              <a:rPr lang="it-IT" alt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=−</m:t>
                            </m:r>
                            <m:func>
                              <m:funcPr>
                                <m:ctrlPr>
                                  <a:rPr lang="it-IT" altLang="it-IT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it-IT" altLang="it-IT" sz="32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it-IT" altLang="it-IT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𝑡</m:t>
                                </m:r>
                              </m:e>
                            </m:func>
                          </m:e>
                        </m:mr>
                      </m:m>
                    </m:oMath>
                  </m:oMathPara>
                </a14:m>
                <a:endParaRPr lang="it-IT" altLang="it-IT" sz="32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algn="ctr">
                  <a:lnSpc>
                    <a:spcPct val="80000"/>
                  </a:lnSpc>
                  <a:buNone/>
                </a:pPr>
                <a:endParaRPr lang="it-IT" altLang="it-IT" sz="32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algn="ctr">
                  <a:lnSpc>
                    <a:spcPct val="80000"/>
                  </a:lnSpc>
                  <a:buNone/>
                </a:pPr>
                <a:r>
                  <a:rPr lang="it-IT" altLang="it-IT" sz="3200" dirty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La formula di integrazione per parti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it-IT" alt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naryPr>
                      <m:sub/>
                      <m:sup/>
                      <m:e>
                        <m:r>
                          <a:rPr lang="it-IT" alt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𝑓𝑔</m:t>
                        </m:r>
                        <m:r>
                          <a:rPr lang="it-IT" alt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′</m:t>
                        </m:r>
                      </m:e>
                    </m:nary>
                    <m:r>
                      <a:rPr lang="it-IT" altLang="it-IT" sz="32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=</m:t>
                    </m:r>
                    <m:r>
                      <a:rPr lang="it-IT" altLang="it-IT" sz="32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𝑓𝑔</m:t>
                    </m:r>
                    <m:r>
                      <a:rPr lang="it-IT" altLang="it-IT" sz="32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−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it-IT" alt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it-IT" alt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</m:ctrlPr>
                          </m:sSupPr>
                          <m:e>
                            <m:r>
                              <a:rPr lang="it-IT" alt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𝑓</m:t>
                            </m:r>
                          </m:e>
                          <m:sup>
                            <m:r>
                              <a:rPr lang="it-IT" alt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′</m:t>
                            </m:r>
                          </m:sup>
                        </m:sSup>
                        <m:r>
                          <a:rPr lang="it-IT" alt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𝑔</m:t>
                        </m:r>
                      </m:e>
                    </m:nary>
                  </m:oMath>
                </a14:m>
                <a:endParaRPr lang="it-IT" altLang="it-IT" sz="32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it-IT" sz="32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func>
                        <m:funcPr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it-IT" sz="32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sz="32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320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it-IT" sz="32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it-IT" sz="32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func>
                        <m:funcPr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it-IT" sz="32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unc>
                                        <m:funcPr>
                                          <m:ctrlPr>
                                            <a:rPr lang="it-IT" sz="320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it-IT" sz="3200" i="0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sin</m:t>
                                          </m:r>
                                        </m:fName>
                                        <m:e>
                                          <m:r>
                                            <a:rPr lang="it-IT" sz="32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it-IT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it-IT" sz="32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func>
                            <m:func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sz="32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func>
                        </m:e>
                      </m:func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32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it-IT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it-IT" sz="32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func>
                        <m:funcPr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it-IT" sz="32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it-IT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r>
                      <a:rPr lang="it-IT" sz="3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it-IT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𝐼</m:t>
                    </m:r>
                    <m:r>
                      <a:rPr lang="it-IT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it-IT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sz="32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func>
                  </m:oMath>
                </a14:m>
                <a:r>
                  <a:rPr lang="it-IT" sz="3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sz="32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func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r>
                      <a:rPr lang="it-IT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𝐼</m:t>
                    </m:r>
                    <m:r>
                      <a:rPr lang="it-IT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unc>
                          <m:funcPr>
                            <m:ctrlP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32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func>
                        <m:func>
                          <m:funcPr>
                            <m:ctrlP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32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func>
                      </m:num>
                      <m:den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it-IT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it-IT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</m:oMath>
                </a14:m>
                <a:endParaRPr lang="it-IT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lnSpc>
                    <a:spcPct val="120000"/>
                  </a:lnSpc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t="-74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1967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573</Words>
  <Application>Microsoft Office PowerPoint</Application>
  <PresentationFormat>Presentazione su schermo (4:3)</PresentationFormat>
  <Paragraphs>86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</vt:lpstr>
      <vt:lpstr>Cambria Math</vt:lpstr>
      <vt:lpstr>Adjacency</vt:lpstr>
      <vt:lpstr>Tuturato di Analisi Matematica II Paolo Vasarelli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Tuturato di Analisi Matematica II Paolo Vasarelli</dc:title>
  <dc:creator>Stefano Innamorati</dc:creator>
  <cp:lastModifiedBy>Stefano Innamorati</cp:lastModifiedBy>
  <cp:revision>67</cp:revision>
  <dcterms:created xsi:type="dcterms:W3CDTF">2020-04-20T09:53:15Z</dcterms:created>
  <dcterms:modified xsi:type="dcterms:W3CDTF">2020-05-19T16:13:04Z</dcterms:modified>
</cp:coreProperties>
</file>