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0"/>
  </p:notesMasterIdLst>
  <p:sldIdLst>
    <p:sldId id="257" r:id="rId2"/>
    <p:sldId id="280" r:id="rId3"/>
    <p:sldId id="321" r:id="rId4"/>
    <p:sldId id="322" r:id="rId5"/>
    <p:sldId id="331" r:id="rId6"/>
    <p:sldId id="332" r:id="rId7"/>
    <p:sldId id="333" r:id="rId8"/>
    <p:sldId id="33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5/29/2020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</a:rPr>
                  <a:t>Esercizio 6 (14 06 2019)  Seconda parte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Dato il campo vettoriale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 e calcolarne il rotore e la divergenza.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il flusso attraverso la superficie sferica di centro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0,0,0</m:t>
                        </m:r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raggio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(usare il teorema della divergenza).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  <a:blipFill>
                <a:blip r:embed="rId2"/>
                <a:stretch>
                  <a:fillRect l="-447" t="-1505" r="-14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51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dominio. 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campo vettoriale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 definito in tutto lo spazio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ℝ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 </a:t>
                </a: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2214" t="-22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92500" lnSpcReduction="2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il rotore e la divergenza. </a:t>
                </a:r>
                <a:r>
                  <a:rPr lang="it-IT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il rotore </a:t>
                </a:r>
                <a:r>
                  <a:rPr lang="it-IT" sz="36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rot</a:t>
                </a:r>
                <a:r>
                  <a:rPr lang="it-IT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del campo vettoriale 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𝑟𝑜𝑡</m:t>
                    </m:r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⃗"/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⃗"/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den>
                          </m:f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0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0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0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0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𝑟𝑜𝑡</m:t>
                    </m:r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3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∇</m:t>
                    </m:r>
                    <m:r>
                      <a:rPr lang="it-IT" sz="3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acc>
                      <m:accPr>
                        <m:chr m:val="⃗"/>
                        <m:ctrlPr>
                          <a:rPr lang="it-IT" sz="3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it-IT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𝐹</m:t>
                        </m:r>
                      </m:e>
                    </m:acc>
                    <m:r>
                      <a:rPr lang="it-IT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it-IT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it-IT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den>
                    </m:f>
                    <m:r>
                      <a:rPr lang="it-IT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f>
                      <m:fPr>
                        <m:ctrlPr>
                          <a:rPr lang="it-IT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it-IT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den>
                    </m:f>
                    <m:r>
                      <a:rPr lang="it-IT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f>
                      <m:fPr>
                        <m:ctrlPr>
                          <a:rPr lang="it-IT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it-IT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den>
                    </m:f>
                    <m:r>
                      <a:rPr lang="it-IT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=0+0+3</m:t>
                    </m:r>
                    <m:sSup>
                      <m:sSupPr>
                        <m:ctrlPr>
                          <a:rPr lang="it-IT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  <m:sup>
                        <m:r>
                          <a:rPr lang="it-IT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it-IT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=3</m:t>
                    </m:r>
                    <m:sSup>
                      <m:sSupPr>
                        <m:ctrlPr>
                          <a:rPr lang="it-IT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  <m:sup>
                        <m:r>
                          <a:rPr lang="it-IT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endParaRPr lang="it-IT" sz="3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590" t="-103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226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925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il flusso attraverso la superficie sferica di centro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0,0,0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raggio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(usare il teorema della divergenza).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Teorema della divergenza o di Gauss: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∭"/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</m:nary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𝑑𝑥𝑑𝑦𝑑𝑧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5"/>
                            </m:rP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it-IT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nary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Indichiamo con V il volume della superficie sferica di centro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0,0,0</m:t>
                        </m:r>
                      </m:e>
                    </m:d>
                  </m:oMath>
                </a14:m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e raggio </a:t>
                </a:r>
                <a14:m>
                  <m:oMath xmlns:m="http://schemas.openxmlformats.org/officeDocument/2006/math"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𝑅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=2</m:t>
                    </m:r>
                  </m:oMath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</m:t>
                    </m:r>
                    <m:r>
                      <a:rPr lang="it-IT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}"/>
                        <m:ctrlP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 </m:t>
                        </m:r>
                        <m:sSup>
                          <m:sSupPr>
                            <m:ctrlP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=4</m:t>
                        </m:r>
                      </m:e>
                    </m:d>
                  </m:oMath>
                </a14:m>
                <a:r>
                  <a:rPr lang="it-IT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5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nary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∭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𝑑𝑥𝑑𝑦𝑑𝑧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∭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5"/>
                            </m:r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𝑑𝑥𝑑𝑦𝑑𝑧</m:t>
                      </m:r>
                    </m:oMath>
                  </m:oMathPara>
                </a14:m>
                <a:endParaRPr lang="it-IT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959" t="-562" r="-228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66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77500" lnSpcReduction="200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il flusso attraverso la superficie sferica di centro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0,0,0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raggio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(usare il teorema della divergenza). 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5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nary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∭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5"/>
                            </m:r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𝑑𝑥𝑑𝑦𝑑𝑧</m:t>
                      </m:r>
                    </m:oMath>
                  </m:oMathPara>
                </a14:m>
                <a:endParaRPr lang="it-IT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Passiamo a coordinate sferiche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func>
                                <m:func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in</m:t>
                                  </m:r>
                                </m:fName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  <m:func>
                                    <m:func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func>
                                <m:func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  <m:func>
                                    <m:func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func>
                                <m:func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 </a:t>
                </a:r>
                <a14:m>
                  <m:oMath xmlns:m="http://schemas.openxmlformats.org/officeDocument/2006/math">
                    <m:r>
                      <a:rPr lang="it-IT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it-IT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</m:e>
                    </m:d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it-IT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it-IT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it-IT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it-IT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it-IT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il cambio di variabili dobbiamo calcolare il determinante Jacobiano del cambio di variabili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it-IT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it-IT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𝜕𝜌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𝜕𝜌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num>
                                  <m:den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𝜕𝜌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num>
                                  <m:den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num>
                                  <m:den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it-IT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1404" r="-66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246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925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il flusso attraverso la superficie sferica di centro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0,0,0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raggio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(usare il teorema della divergenza). 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it-IT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it-IT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it-IT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in</m:t>
                                    </m:r>
                                  </m:fName>
                                  <m:e>
                                    <m: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</m:func>
                                <m:func>
                                  <m:funcPr>
                                    <m:ctrlP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it-IT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  <m:func>
                                      <m:funcPr>
                                        <m:ctrlPr>
                                          <a:rPr lang="it-IT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it-IT" sz="2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it-IT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𝜗</m:t>
                                        </m:r>
                                      </m:e>
                                    </m:func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func>
                                  <m:funcPr>
                                    <m:ctrlP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  <m:func>
                                      <m:funcPr>
                                        <m:ctrlPr>
                                          <a:rPr lang="it-IT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it-IT" sz="2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it-IT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𝜗</m:t>
                                        </m:r>
                                      </m:e>
                                    </m:func>
                                  </m:e>
                                </m:func>
                              </m:e>
                              <m:e>
                                <m:r>
                                  <a:rPr lang="it-IT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func>
                                  <m:funcPr>
                                    <m:ctrlP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</m:func>
                                <m:func>
                                  <m:funcPr>
                                    <m:ctrlP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it-IT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t-IT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func>
                                  <m:funcPr>
                                    <m:ctrlP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it-IT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t-IT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func>
                                  <m:funcPr>
                                    <m:ctrlP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  <m:func>
                                      <m:funcPr>
                                        <m:ctrlPr>
                                          <a:rPr lang="it-IT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it-IT" sz="2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it-IT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𝜗</m:t>
                                        </m:r>
                                      </m:e>
                                    </m:func>
                                  </m:e>
                                </m:func>
                              </m:e>
                              <m:e>
                                <m:r>
                                  <a:rPr lang="it-IT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func>
                                  <m:funcPr>
                                    <m:ctrlP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𝜑</m:t>
                                    </m:r>
                                  </m:e>
                                </m:func>
                                <m:func>
                                  <m:funcPr>
                                    <m:ctrlP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it-IT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it-IT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it-IT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  <m:brk m:alnAt="7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in</m:t>
                          </m:r>
                        </m:fName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  <m:brk m:alnAt="7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os</m:t>
                          </m:r>
                        </m:fName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func>
                      <m:d>
                        <m:d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</m:func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  <m:func>
                            <m:func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</m:func>
                        </m:e>
                      </m:func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</m:func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d>
                        <m:d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func>
                          <m:func>
                            <m:func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func>
                          <m:sSup>
                            <m:sSup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func>
                          <m:func>
                            <m:func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func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it-IT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it-IT" sz="28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it-IT" sz="28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os</m:t>
                                      </m:r>
                                    </m:fName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endParaRPr lang="it-IT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5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645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925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il flusso attraverso la superficie sferica di centro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0,0,0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raggio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(usare il teorema della divergenza). 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5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nary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∭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5"/>
                            </m:r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𝑑𝑥𝑑𝑦𝑑𝑧</m:t>
                      </m:r>
                    </m:oMath>
                  </m:oMathPara>
                </a14:m>
                <a:endParaRPr lang="it-IT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Passiamo a coordinate sferiche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func>
                                <m:func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in</m:t>
                                  </m:r>
                                </m:fName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  <m:func>
                                    <m:func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func>
                                <m:func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  <m:func>
                                    <m:func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8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func>
                                <m:func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 </a:t>
                </a:r>
                <a14:m>
                  <m:oMath xmlns:m="http://schemas.openxmlformats.org/officeDocument/2006/math">
                    <m:r>
                      <a:rPr lang="it-IT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it-IT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</m:e>
                    </m:d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it-IT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it-IT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r>
                          <a:rPr lang="it-IT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it-IT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it-IT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it-IT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it-IT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it-IT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</m:oMath>
                  </m:oMathPara>
                </a14:m>
                <a:endParaRPr lang="it-IT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5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nary>
                            <m:nary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nary>
                                <m:naryPr>
                                  <m:ctrlP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𝜑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nary>
                        </m:e>
                      </m:nary>
                      <m:d>
                        <m:d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func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endParaRPr lang="it-IT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5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61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77500" lnSpcReduction="200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il flusso attraverso la superficie sferica di centro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0,0,0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raggio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(usare il teorema della divergenza). 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nary>
                            <m:nary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nary>
                                <m:naryPr>
                                  <m:ctrlP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𝜑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nary>
                        </m:e>
                      </m:nary>
                      <m:d>
                        <m:d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func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it-IT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  <m:sup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sup>
                                        <m:e>
                                          <m:sSup>
                                            <m:sSupPr>
                                              <m:ctrlP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it-IT" sz="28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func>
                                                    <m:funcPr>
                                                      <m:ctrlPr>
                                                        <a:rPr lang="it-IT" sz="28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funcPr>
                                                    <m:fName>
                                                      <m:r>
                                                        <m:rPr>
                                                          <m:sty m:val="p"/>
                                                        </m:rPr>
                                                        <a:rPr lang="it-IT" sz="280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cos</m:t>
                                                      </m:r>
                                                    </m:fName>
                                                    <m:e>
                                                      <m:r>
                                                        <a:rPr lang="it-IT" sz="28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𝜑</m:t>
                                                      </m:r>
                                                    </m:e>
                                                  </m:func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  <m:func>
                                        <m:funcPr>
                                          <m:ctrlPr>
                                            <a:rPr lang="it-IT" sz="28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i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</m:func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</m:d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nary>
                            </m:e>
                          </m:d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nary>
                        <m:nary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it-IT" sz="28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it-IT" sz="280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sz="28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it-IT" sz="280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it-IT" sz="2800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d>
                                                        <m:dPr>
                                                          <m:ctrlPr>
                                                            <a:rPr lang="it-IT" sz="2800" i="1" smtClean="0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func>
                                                            <m:funcPr>
                                                              <m:ctrlPr>
                                                                <a:rPr lang="it-IT" sz="2800" i="1" smtClean="0">
                                                                  <a:latin typeface="Cambria Math" panose="02040503050406030204" pitchFamily="18" charset="0"/>
                                                                  <a:ea typeface="Cambria Math" panose="02040503050406030204" pitchFamily="18" charset="0"/>
                                                                </a:rPr>
                                                              </m:ctrlPr>
                                                            </m:funcPr>
                                                            <m:fName>
                                                              <m:r>
                                                                <m:rPr>
                                                                  <m:sty m:val="p"/>
                                                                </m:rPr>
                                                                <a:rPr lang="it-IT" sz="2800" i="0" smtClean="0">
                                                                  <a:latin typeface="Cambria Math" panose="02040503050406030204" pitchFamily="18" charset="0"/>
                                                                  <a:ea typeface="Cambria Math" panose="02040503050406030204" pitchFamily="18" charset="0"/>
                                                                </a:rPr>
                                                                <m:t>cos</m:t>
                                                              </m:r>
                                                            </m:fName>
                                                            <m:e>
                                                              <m:r>
                                                                <a:rPr lang="it-IT" sz="2800" i="1" smtClean="0">
                                                                  <a:latin typeface="Cambria Math" panose="02040503050406030204" pitchFamily="18" charset="0"/>
                                                                  <a:ea typeface="Cambria Math" panose="02040503050406030204" pitchFamily="18" charset="0"/>
                                                                </a:rPr>
                                                                <m:t>𝜑</m:t>
                                                              </m:r>
                                                            </m:e>
                                                          </m:func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it-IT" sz="2800" b="0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3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it-IT" sz="28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3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  <m:sub>
                                          <m:r>
                                            <a:rPr lang="it-IT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  <m:sup>
                                          <m:r>
                                            <a:rPr lang="it-IT" sz="28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sup>
                                      </m:sSubSup>
                                    </m:e>
                                  </m:d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nary>
                            </m:e>
                          </m:d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nary>
                        <m:nary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it-IT" sz="28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it-IT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it-IT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it-IT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it-IT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it-IT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nary>
                            </m:e>
                          </m:d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𝜗</m:t>
                                  </m:r>
                                </m:e>
                              </m:nary>
                            </m:e>
                          </m:d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𝜗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</m:sSubSup>
                            </m:e>
                          </m:d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128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endParaRPr lang="it-IT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1404" r="-66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3214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462</Words>
  <Application>Microsoft Office PowerPoint</Application>
  <PresentationFormat>Presentazione su schermo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Tuturato di Analisi Matematica II Paolo Vasarelli</dc:title>
  <dc:creator>Stefano Innamorati</dc:creator>
  <cp:lastModifiedBy>Stefano Innamorati</cp:lastModifiedBy>
  <cp:revision>67</cp:revision>
  <dcterms:created xsi:type="dcterms:W3CDTF">2020-04-20T09:53:15Z</dcterms:created>
  <dcterms:modified xsi:type="dcterms:W3CDTF">2020-05-29T12:51:21Z</dcterms:modified>
</cp:coreProperties>
</file>