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6"/>
  </p:notesMasterIdLst>
  <p:sldIdLst>
    <p:sldId id="257" r:id="rId2"/>
    <p:sldId id="258" r:id="rId3"/>
    <p:sldId id="294" r:id="rId4"/>
    <p:sldId id="295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05/06/2020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6/5/2020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3600" err="1"/>
              <a:t>Tuturato</a:t>
            </a:r>
            <a:r>
              <a:rPr lang="it-IT" sz="3600"/>
              <a:t> di Analisi Matematica II</a:t>
            </a:r>
            <a:br>
              <a:rPr lang="it-IT" sz="3600"/>
            </a:br>
            <a:r>
              <a:rPr lang="it-IT" sz="3600"/>
              <a:t>Paolo </a:t>
            </a:r>
            <a:r>
              <a:rPr lang="it-IT" sz="3600" err="1"/>
              <a:t>Vasarelli</a:t>
            </a:r>
            <a:endParaRPr lang="it-IT" sz="3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536192"/>
                <a:ext cx="3657600" cy="4590288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dirty="0">
                    <a:solidFill>
                      <a:srgbClr val="FF0000"/>
                    </a:solidFill>
                  </a:rPr>
                  <a:t>Esercizio 5 (13 06 2018) Seconda parte </a:t>
                </a:r>
              </a:p>
              <a:p>
                <a:pPr marL="0" indent="0">
                  <a:buNone/>
                </a:pPr>
                <a:r>
                  <a:rPr lang="en-GB" dirty="0" err="1"/>
                  <a:t>Calcolare</a:t>
                </a:r>
                <a:r>
                  <a:rPr lang="en-GB" dirty="0"/>
                  <a:t>, </a:t>
                </a:r>
                <a:r>
                  <a:rPr lang="en-GB" dirty="0" err="1"/>
                  <a:t>utilizzando</a:t>
                </a:r>
                <a:r>
                  <a:rPr lang="en-GB" dirty="0"/>
                  <a:t> </a:t>
                </a:r>
                <a:r>
                  <a:rPr lang="en-GB" dirty="0" err="1"/>
                  <a:t>il</a:t>
                </a:r>
                <a:r>
                  <a:rPr lang="en-GB" dirty="0"/>
                  <a:t> </a:t>
                </a:r>
                <a:r>
                  <a:rPr lang="en-GB" dirty="0" err="1"/>
                  <a:t>teorema</a:t>
                </a:r>
                <a:r>
                  <a:rPr lang="en-GB" dirty="0"/>
                  <a:t> di Gauss-Green </a:t>
                </a:r>
                <a:r>
                  <a:rPr lang="en-GB" dirty="0" err="1"/>
                  <a:t>sul</a:t>
                </a:r>
                <a:r>
                  <a:rPr lang="en-GB" dirty="0"/>
                  <a:t> piano, </a:t>
                </a:r>
                <a:r>
                  <a:rPr lang="en-GB" dirty="0" err="1"/>
                  <a:t>l’area</a:t>
                </a:r>
                <a:r>
                  <a:rPr lang="en-GB" dirty="0"/>
                  <a:t> </a:t>
                </a:r>
                <a:r>
                  <a:rPr lang="en-GB" dirty="0" err="1"/>
                  <a:t>racchiusa</a:t>
                </a:r>
                <a:r>
                  <a:rPr lang="en-GB" dirty="0"/>
                  <a:t> </a:t>
                </a:r>
                <a:r>
                  <a:rPr lang="en-GB" dirty="0" err="1"/>
                  <a:t>dall’ellisse</a:t>
                </a:r>
                <a:r>
                  <a:rPr lang="en-GB" dirty="0"/>
                  <a:t> di </a:t>
                </a:r>
                <a:r>
                  <a:rPr lang="en-GB" dirty="0" err="1"/>
                  <a:t>equazione</a:t>
                </a:r>
                <a:r>
                  <a:rPr lang="en-GB" dirty="0"/>
                  <a:t>  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t-IT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536192"/>
                <a:ext cx="3657600" cy="4590288"/>
              </a:xfrm>
              <a:blipFill>
                <a:blip r:embed="rId2"/>
                <a:stretch>
                  <a:fillRect l="-3333" t="-119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magine 6" descr="Immagine che contiene gioco&#10;&#10;Descrizione generata automaticamente">
            <a:extLst>
              <a:ext uri="{FF2B5EF4-FFF2-40B4-BE49-F238E27FC236}">
                <a16:creationId xmlns:a16="http://schemas.microsoft.com/office/drawing/2014/main" id="{E4091848-E3F2-40E7-964E-4853DAAD6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732057"/>
            <a:ext cx="3657600" cy="21985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6255"/>
                <a:ext cx="8115300" cy="651163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GB" sz="2800" dirty="0">
                    <a:solidFill>
                      <a:srgbClr val="FF0000"/>
                    </a:solidFill>
                  </a:rPr>
                  <a:t>Calcolare,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utilizzando</a:t>
                </a: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il</a:t>
                </a: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teorema</a:t>
                </a:r>
                <a:r>
                  <a:rPr lang="en-GB" sz="2800" dirty="0">
                    <a:solidFill>
                      <a:srgbClr val="FF0000"/>
                    </a:solidFill>
                  </a:rPr>
                  <a:t> di Gauss-Green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sul</a:t>
                </a:r>
                <a:r>
                  <a:rPr lang="en-GB" sz="2800" dirty="0">
                    <a:solidFill>
                      <a:srgbClr val="FF0000"/>
                    </a:solidFill>
                  </a:rPr>
                  <a:t> piano,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l’area</a:t>
                </a: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racchiusa</a:t>
                </a: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dall’ellisse</a:t>
                </a: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</a:t>
                </a: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l’area dell’ellisse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  <m:sup/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𝑑𝑥𝑑𝑦</m:t>
                          </m:r>
                        </m:e>
                      </m:nary>
                    </m:oMath>
                  </m:oMathPara>
                </a14:m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Formula di Gauss-Green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r>
                            <m:rPr>
                              <m:brk m:alnAt="15"/>
                            </m:r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𝐸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d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𝑑𝑥𝑑𝑦</m:t>
                          </m:r>
                        </m:e>
                      </m:nary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+</m:t>
                              </m:r>
                            </m:sup>
                          </m:s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𝐸</m:t>
                          </m:r>
                        </m:sub>
                        <m:sup/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𝑃𝑑𝑥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𝑄𝑑𝑦</m:t>
                          </m:r>
                        </m:e>
                      </m:nary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Affinché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b>
                    </m:sSub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sSub>
                      <m:sSub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𝑃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sub>
                    </m:sSub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=1</m:t>
                    </m:r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posso assumere come campo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it-IT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</a:t>
                </a:r>
                <a:r>
                  <a:rPr lang="it-IT" sz="24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b>
                    </m:sSub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  <m:sup/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𝑑𝑥𝑑𝑦</m:t>
                          </m:r>
                        </m:e>
                      </m:nary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+</m:t>
                              </m:r>
                            </m:sup>
                          </m:s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𝐸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𝐹</m:t>
                              </m:r>
                            </m:e>
                          </m:acc>
                        </m:e>
                      </m:nary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∙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6255"/>
                <a:ext cx="8115300" cy="6511636"/>
              </a:xfrm>
              <a:blipFill>
                <a:blip r:embed="rId2"/>
                <a:stretch>
                  <a:fillRect l="-1503" t="-843" r="-150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3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6255"/>
                <a:ext cx="8115300" cy="6511636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just">
                  <a:buNone/>
                </a:pPr>
                <a:r>
                  <a:rPr lang="en-GB" sz="2800" dirty="0">
                    <a:solidFill>
                      <a:srgbClr val="FF0000"/>
                    </a:solidFill>
                  </a:rPr>
                  <a:t>Calcolare,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utilizzando</a:t>
                </a: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il</a:t>
                </a: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teorema</a:t>
                </a:r>
                <a:r>
                  <a:rPr lang="en-GB" sz="2800" dirty="0">
                    <a:solidFill>
                      <a:srgbClr val="FF0000"/>
                    </a:solidFill>
                  </a:rPr>
                  <a:t> di Gauss-Green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sul</a:t>
                </a:r>
                <a:r>
                  <a:rPr lang="en-GB" sz="2800" dirty="0">
                    <a:solidFill>
                      <a:srgbClr val="FF0000"/>
                    </a:solidFill>
                  </a:rPr>
                  <a:t> piano,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l’area</a:t>
                </a: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racchiusa</a:t>
                </a: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dall’ellisse</a:t>
                </a: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  <m:sup/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𝑑𝑥𝑑𝑦</m:t>
                          </m:r>
                        </m:e>
                      </m:nary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+</m:t>
                              </m:r>
                            </m:sup>
                          </m:s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𝐸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𝐹</m:t>
                              </m:r>
                            </m:e>
                          </m:acc>
                        </m:e>
                      </m:nary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∙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Scriviamo le equazioni parametriche dell’ellisse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alt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altLang="it-IT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−1=</m:t>
                              </m:r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func>
                                <m:funcPr>
                                  <m:ctrlPr>
                                    <a:rPr lang="it-IT" alt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it-IT" altLang="it-IT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it-IT" altLang="it-IT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os</m:t>
                                  </m:r>
                                </m:fName>
                                <m:e>
                                  <m:r>
                                    <a:rPr lang="it-IT" alt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func>
                                <m:funcPr>
                                  <m:ctrlPr>
                                    <a:rPr lang="it-IT" alt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alt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mr>
                        </m:m>
                      </m:e>
                    </m:d>
                  </m:oMath>
                </a14:m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altLang="it-IT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it-IT" altLang="it-IT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0,2</m:t>
                          </m:r>
                          <m:r>
                            <a:rPr lang="it-IT" altLang="it-IT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alt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d>
                        <m:dPr>
                          <m:ctrlPr>
                            <a:rPr lang="it-IT" alt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func>
                            <m:funcPr>
                              <m:ctrlP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func>
                            <m:funcPr>
                              <m:ctrlP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func>
                            <m:func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func>
                            <m:funcPr>
                              <m:ctrlP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alt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d>
                        <m:dPr>
                          <m:ctrlPr>
                            <a:rPr lang="it-IT" alt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it-IT" altLang="it-IT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d>
                            <m:dPr>
                              <m:ctrlPr>
                                <a:rPr lang="it-IT" altLang="it-IT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func>
                                <m:funcPr>
                                  <m:ctrlPr>
                                    <a:rPr lang="it-IT" alt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alt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func>
                                <m:funcPr>
                                  <m:ctrlPr>
                                    <a:rPr lang="it-IT" alt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alt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d>
                        <m:d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d>
                            <m:d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it-IT" alt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d>
                            <m:d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func>
                                <m:func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func>
                                <m:func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it-IT" alt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func>
                            <m:func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func>
                            <m:func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d>
                        <m:d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d>
                            <m:d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⃗"/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p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d>
                            <m:d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𝑎𝑏</m:t>
                          </m:r>
                        </m:num>
                        <m:den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t-IT" alt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altLang="it-IT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altLang="it-IT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altLang="it-IT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altLang="it-IT" sz="240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altLang="it-IT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alt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altLang="it-IT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altLang="it-IT" sz="24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altLang="it-IT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𝑎𝑏</m:t>
                          </m:r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6255"/>
                <a:ext cx="8115300" cy="6511636"/>
              </a:xfrm>
              <a:blipFill>
                <a:blip r:embed="rId2"/>
                <a:stretch>
                  <a:fillRect l="-1127" t="-1311" r="-112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036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6255"/>
                <a:ext cx="8115300" cy="651163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GB" sz="2800" dirty="0">
                    <a:solidFill>
                      <a:srgbClr val="FF0000"/>
                    </a:solidFill>
                  </a:rPr>
                  <a:t>Calcolare,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utilizzando</a:t>
                </a: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il</a:t>
                </a: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teorema</a:t>
                </a:r>
                <a:r>
                  <a:rPr lang="en-GB" sz="2800" dirty="0">
                    <a:solidFill>
                      <a:srgbClr val="FF0000"/>
                    </a:solidFill>
                  </a:rPr>
                  <a:t> di Gauss-Green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sul</a:t>
                </a:r>
                <a:r>
                  <a:rPr lang="en-GB" sz="2800" dirty="0">
                    <a:solidFill>
                      <a:srgbClr val="FF0000"/>
                    </a:solidFill>
                  </a:rPr>
                  <a:t> piano,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l’area</a:t>
                </a: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racchiusa</a:t>
                </a: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dall’ellisse</a:t>
                </a:r>
                <a:r>
                  <a:rPr lang="en-GB" sz="2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+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𝐸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𝐹</m:t>
                              </m:r>
                            </m:e>
                          </m:acc>
                        </m:e>
                      </m:nary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∙</m:t>
                      </m:r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𝑟</m:t>
                          </m:r>
                        </m:e>
                      </m:acc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0</m:t>
                          </m:r>
                        </m:sub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𝑎𝑏</m:t>
                              </m:r>
                            </m:num>
                            <m:den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𝑑𝑡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𝑎𝑏</m:t>
                          </m:r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𝑎𝑏</m:t>
                      </m:r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6255"/>
                <a:ext cx="8115300" cy="6511636"/>
              </a:xfrm>
              <a:blipFill>
                <a:blip r:embed="rId2"/>
                <a:stretch>
                  <a:fillRect l="-1503" t="-843" r="-150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5461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182</Words>
  <Application>Microsoft Office PowerPoint</Application>
  <PresentationFormat>Presentazione su schermo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Cambria Math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Tuturato di Analisi Matematica II Paolo Vasarelli</dc:title>
  <dc:creator>Stefano Innamorati</dc:creator>
  <cp:lastModifiedBy>Stefano Innamorati</cp:lastModifiedBy>
  <cp:revision>7</cp:revision>
  <dcterms:created xsi:type="dcterms:W3CDTF">2020-06-05T05:32:31Z</dcterms:created>
  <dcterms:modified xsi:type="dcterms:W3CDTF">2020-06-05T13:57:57Z</dcterms:modified>
</cp:coreProperties>
</file>