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5"/>
  </p:notesMasterIdLst>
  <p:sldIdLst>
    <p:sldId id="257" r:id="rId2"/>
    <p:sldId id="258" r:id="rId3"/>
    <p:sldId id="293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9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9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0ADB5-5AD4-0F40-A301-0E57A0BE4EF0}" type="datetimeFigureOut">
              <a:rPr lang="it-IT" smtClean="0"/>
              <a:t>05/06/2020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912EE-D5B1-CF4C-B1D1-E8439C7D5E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32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6/5/2020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3600" err="1"/>
              <a:t>Tuturato</a:t>
            </a:r>
            <a:r>
              <a:rPr lang="it-IT" sz="3600"/>
              <a:t> di Analisi Matematica II</a:t>
            </a:r>
            <a:br>
              <a:rPr lang="it-IT" sz="3600"/>
            </a:br>
            <a:r>
              <a:rPr lang="it-IT" sz="3600"/>
              <a:t>Paolo </a:t>
            </a:r>
            <a:r>
              <a:rPr lang="it-IT" sz="3600" err="1"/>
              <a:t>Vasarelli</a:t>
            </a:r>
            <a:endParaRPr lang="it-IT" sz="36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19075" y="1536192"/>
                <a:ext cx="3895725" cy="4590288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dirty="0">
                    <a:solidFill>
                      <a:srgbClr val="FF0000"/>
                    </a:solidFill>
                  </a:rPr>
                  <a:t>Esercizio 3 (13 06 2018) Seconda parte </a:t>
                </a:r>
              </a:p>
              <a:p>
                <a:pPr marL="0" indent="0">
                  <a:buNone/>
                </a:pPr>
                <a:r>
                  <a:rPr lang="en-GB" dirty="0" err="1"/>
                  <a:t>Calcolare</a:t>
                </a:r>
                <a:r>
                  <a:rPr lang="en-GB" dirty="0"/>
                  <a:t> </a:t>
                </a:r>
                <a:r>
                  <a:rPr lang="en-GB" dirty="0" err="1"/>
                  <a:t>il</a:t>
                </a:r>
                <a:r>
                  <a:rPr lang="en-GB" dirty="0"/>
                  <a:t> volume </a:t>
                </a:r>
                <a:r>
                  <a:rPr lang="en-GB" dirty="0" err="1"/>
                  <a:t>della</a:t>
                </a:r>
                <a:r>
                  <a:rPr lang="en-GB" dirty="0"/>
                  <a:t> </a:t>
                </a:r>
                <a:r>
                  <a:rPr lang="en-GB" dirty="0" err="1"/>
                  <a:t>regione</a:t>
                </a:r>
                <a:r>
                  <a:rPr lang="en-GB" dirty="0"/>
                  <a:t> sotto </a:t>
                </a:r>
                <a:r>
                  <a:rPr lang="en-GB" dirty="0" err="1"/>
                  <a:t>il</a:t>
                </a:r>
                <a:r>
                  <a:rPr lang="en-GB" dirty="0"/>
                  <a:t> </a:t>
                </a:r>
                <a:r>
                  <a:rPr lang="en-GB" dirty="0" err="1"/>
                  <a:t>grafico</a:t>
                </a:r>
                <a:r>
                  <a:rPr lang="en-GB" dirty="0"/>
                  <a:t> del </a:t>
                </a:r>
                <a:r>
                  <a:rPr lang="en-GB" dirty="0" err="1"/>
                  <a:t>paraboloide</a:t>
                </a:r>
                <a:r>
                  <a:rPr lang="en-GB" dirty="0"/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ℝ</m:t>
                              </m:r>
                            </m:e>
                            <m:sup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 :</m:t>
                          </m:r>
                        </m:e>
                      </m:d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&lt;2−</m:t>
                      </m:r>
                      <m:sSup>
                        <m:sSup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19075" y="1536192"/>
                <a:ext cx="3895725" cy="4590288"/>
              </a:xfrm>
              <a:blipFill>
                <a:blip r:embed="rId2"/>
                <a:stretch>
                  <a:fillRect l="-3286" t="-1195" r="-62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magine 4" descr="Immagine che contiene ombrello&#10;&#10;Descrizione generata automaticamente">
            <a:extLst>
              <a:ext uri="{FF2B5EF4-FFF2-40B4-BE49-F238E27FC236}">
                <a16:creationId xmlns:a16="http://schemas.microsoft.com/office/drawing/2014/main" id="{E648DCE2-0D10-493B-9BAE-CC48FE35E72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848897"/>
            <a:ext cx="3657600" cy="39648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438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6255"/>
                <a:ext cx="8115300" cy="6511636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GB" sz="2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</a:t>
                </a:r>
                <a:r>
                  <a:rPr lang="en-GB" sz="2600" dirty="0" err="1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il</a:t>
                </a:r>
                <a:r>
                  <a:rPr lang="en-GB" sz="2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volume </a:t>
                </a:r>
                <a:r>
                  <a:rPr lang="en-GB" sz="2600" dirty="0" err="1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della</a:t>
                </a:r>
                <a:r>
                  <a:rPr lang="en-GB" sz="2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600" dirty="0" err="1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regione</a:t>
                </a:r>
                <a:r>
                  <a:rPr lang="en-GB" sz="2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sotto </a:t>
                </a:r>
                <a:r>
                  <a:rPr lang="en-GB" sz="2600" dirty="0" err="1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il</a:t>
                </a:r>
                <a:r>
                  <a:rPr lang="en-GB" sz="2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600" dirty="0" err="1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grafico</a:t>
                </a:r>
                <a:r>
                  <a:rPr lang="en-GB" sz="2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del </a:t>
                </a:r>
                <a:r>
                  <a:rPr lang="en-GB" sz="2600" dirty="0" err="1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paraboloide</a:t>
                </a:r>
                <a:r>
                  <a:rPr lang="en-GB" sz="2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</a:t>
                </a:r>
              </a:p>
              <a:p>
                <a:pPr marL="114300" indent="0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Calcoliamo il volume </a:t>
                </a:r>
              </a:p>
              <a:p>
                <a:pPr marL="114300" indent="0">
                  <a:buNone/>
                </a:pPr>
                <a14:m>
                  <m:oMath xmlns:m="http://schemas.openxmlformats.org/officeDocument/2006/math"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: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&lt;2−</m:t>
                        </m:r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&lt;2</m:t>
                        </m:r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it-IT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∭"/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  <m:sup/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𝑑𝑥𝑑𝑦𝑑𝑧</m:t>
                          </m:r>
                        </m:e>
                      </m:nary>
                    </m:oMath>
                  </m:oMathPara>
                </a14:m>
                <a:endParaRPr lang="en-GB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en-GB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∬"/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brk m:alnAt="23"/>
                            </m:r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brk m:alnAt="23"/>
                            </m:r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/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𝑑𝑥𝑑𝑦</m:t>
                          </m:r>
                          <m:nary>
                            <m:nary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2−</m:t>
                              </m:r>
                              <m:sSup>
                                <m:sSup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𝑑𝑧</m:t>
                              </m:r>
                            </m:e>
                          </m:nary>
                        </m:e>
                      </m:nary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∬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brk m:alnAt="23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brk m:alnAt="23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2−</m:t>
                              </m:r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𝑑𝑥𝑑𝑦</m:t>
                          </m:r>
                        </m:e>
                      </m:nary>
                    </m:oMath>
                  </m:oMathPara>
                </a14:m>
                <a:endParaRPr lang="it-IT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6255"/>
                <a:ext cx="8115300" cy="6511636"/>
              </a:xfrm>
              <a:blipFill>
                <a:blip r:embed="rId2"/>
                <a:stretch>
                  <a:fillRect l="-1352" t="-843" r="-135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233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6255"/>
                <a:ext cx="8115300" cy="6511636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just">
                  <a:buNone/>
                </a:pPr>
                <a:r>
                  <a:rPr lang="en-GB" sz="2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</a:t>
                </a:r>
                <a:r>
                  <a:rPr lang="en-GB" sz="2600" dirty="0" err="1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il</a:t>
                </a:r>
                <a:r>
                  <a:rPr lang="en-GB" sz="2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volume </a:t>
                </a:r>
                <a:r>
                  <a:rPr lang="en-GB" sz="2600" dirty="0" err="1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della</a:t>
                </a:r>
                <a:r>
                  <a:rPr lang="en-GB" sz="2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600" dirty="0" err="1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regione</a:t>
                </a:r>
                <a:r>
                  <a:rPr lang="en-GB" sz="2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sotto </a:t>
                </a:r>
                <a:r>
                  <a:rPr lang="en-GB" sz="2600" dirty="0" err="1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il</a:t>
                </a:r>
                <a:r>
                  <a:rPr lang="en-GB" sz="2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600" dirty="0" err="1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grafico</a:t>
                </a:r>
                <a:r>
                  <a:rPr lang="en-GB" sz="2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del </a:t>
                </a:r>
                <a:r>
                  <a:rPr lang="en-GB" sz="2600" dirty="0" err="1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paraboloide</a:t>
                </a:r>
                <a:r>
                  <a:rPr lang="en-GB" sz="2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</a:t>
                </a:r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∬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brk m:alnAt="23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brk m:alnAt="23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2−</m:t>
                              </m:r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𝑑𝑥𝑑𝑦</m:t>
                          </m:r>
                        </m:e>
                      </m:nary>
                    </m:oMath>
                  </m:oMathPara>
                </a14:m>
                <a:endParaRPr lang="it-IT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Passiamo a coordinate polari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func>
                                <m:func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it-IT" sz="28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it-IT" sz="28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os</m:t>
                                  </m:r>
                                </m:fName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𝜗</m:t>
                                  </m:r>
                                </m:e>
                              </m:func>
                            </m:e>
                          </m:mr>
                          <m:m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−1=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func>
                                <m:func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𝜗</m:t>
                                  </m:r>
                                </m:e>
                              </m:func>
                            </m:e>
                          </m:mr>
                        </m:m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ad>
                            <m:radPr>
                              <m:degHide m:val="on"/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sup>
                        <m:e>
                          <m:d>
                            <m:d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2−</m:t>
                              </m:r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nary>
                            <m:nary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sup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𝜗</m:t>
                              </m:r>
                            </m:e>
                          </m:nary>
                        </m:e>
                      </m:nary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ad>
                            <m:radPr>
                              <m:degHide m:val="on"/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sup>
                        <m:e>
                          <m:d>
                            <m:d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2−</m:t>
                              </m:r>
                              <m:sSup>
                                <m:sSup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p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</m:nary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Sup>
                        <m:sSubSupPr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it-IT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p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ad>
                            <m:radPr>
                              <m:degHide m:val="on"/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sup>
                      </m:sSubSup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it-IT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2−</m:t>
                          </m:r>
                          <m:f>
                            <m:f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6255"/>
                <a:ext cx="8115300" cy="6511636"/>
              </a:xfrm>
              <a:blipFill>
                <a:blip r:embed="rId2"/>
                <a:stretch>
                  <a:fillRect l="-1127" t="-1311" r="-112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601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96</Words>
  <Application>Microsoft Office PowerPoint</Application>
  <PresentationFormat>Presentazione su schermo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</vt:lpstr>
      <vt:lpstr>Cambria Math</vt:lpstr>
      <vt:lpstr>Adjacency</vt:lpstr>
      <vt:lpstr>Tuturato di Analisi Matematica II Paolo Vasarelli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Tuturato di Analisi Matematica II Paolo Vasarelli</dc:title>
  <dc:creator>Stefano Innamorati</dc:creator>
  <cp:lastModifiedBy>Stefano Innamorati</cp:lastModifiedBy>
  <cp:revision>1</cp:revision>
  <dcterms:created xsi:type="dcterms:W3CDTF">2020-06-05T05:32:31Z</dcterms:created>
  <dcterms:modified xsi:type="dcterms:W3CDTF">2020-06-05T05:38:30Z</dcterms:modified>
</cp:coreProperties>
</file>