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9296400" cy="7010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00"/>
    <a:srgbClr val="0088EE"/>
    <a:srgbClr val="008DF6"/>
    <a:srgbClr val="0083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90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1563" tIns="45782" rIns="91563" bIns="457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lIns="91563" tIns="45782" rIns="91563" bIns="457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DD351F-BDBF-4A0A-AA90-52A703B3F688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1563" tIns="45782" rIns="91563" bIns="457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lIns="91563" tIns="45782" rIns="91563" bIns="457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57A1AD-1311-4C37-9198-545ED5ADF9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1563" tIns="45782" rIns="91563" bIns="457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lIns="91563" tIns="45782" rIns="91563" bIns="457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B827AA-B084-4D90-9B7E-076A75F163C6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6300"/>
            <a:ext cx="4200525" cy="236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3" tIns="45782" rIns="91563" bIns="45782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28688" y="3373438"/>
            <a:ext cx="7439025" cy="2760662"/>
          </a:xfrm>
          <a:prstGeom prst="rect">
            <a:avLst/>
          </a:prstGeom>
        </p:spPr>
        <p:txBody>
          <a:bodyPr vert="horz" lIns="91563" tIns="45782" rIns="91563" bIns="45782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1563" tIns="45782" rIns="91563" bIns="457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lIns="91563" tIns="45782" rIns="91563" bIns="457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54A9E8-2479-48D2-BE72-DD297C2621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BD5B31-34D5-4565-B104-72C86B2DCD5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697D-2A24-4D1D-99A6-2EF7AA718F2B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BEC5B-EC44-4D38-A3F5-62E36BB076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3D0B-58A1-48FF-BDEB-BE8317D205FB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CE03E-7BDF-4B53-A88C-67EAA244E7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CC341-365B-443A-9D7C-7561419DADDF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0BD8-4899-4E58-82F4-5C4D9D53C2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F0665-7AF0-4FA8-A084-0D8730014362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929F-C1DB-45BC-89A2-97F2959853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8A825-F361-4460-97EE-0B8CA700837E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FAA0-E9B3-4DF0-8145-5A08768C5D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2CB5-7C7A-4D0B-A4EB-76D282D81C3C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B9C57-B978-4ECF-B0DE-A20C6501C2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4399E-5990-47C2-A679-CA8E1D343725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A761-7806-4FB3-94D1-F7CB4EA7D9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EDFDF-D8AA-4C6E-9B43-AA6E01170FE4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9A72-8E82-4FF7-9668-7F9F1C70FC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168AF-A43B-4C58-BA09-86E1788C703E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0B16E-2E2E-481D-9178-C167671C8B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835E-FA4F-4FD6-A0F4-358471788270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B09B-6852-492E-893C-4DBD4D1C92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E4FCE-D2C0-477D-B7E6-E2AD4822C919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5C364-AA35-452B-B14A-D0D5368D36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FE58DF-EADC-4D05-97A0-B4151E1763BD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C91EEE-DF5C-4A8D-A924-610471AC7D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6" r:id="rId2"/>
    <p:sldLayoutId id="2147483915" r:id="rId3"/>
    <p:sldLayoutId id="2147483914" r:id="rId4"/>
    <p:sldLayoutId id="2147483913" r:id="rId5"/>
    <p:sldLayoutId id="2147483912" r:id="rId6"/>
    <p:sldLayoutId id="2147483911" r:id="rId7"/>
    <p:sldLayoutId id="2147483910" r:id="rId8"/>
    <p:sldLayoutId id="2147483909" r:id="rId9"/>
    <p:sldLayoutId id="2147483908" r:id="rId10"/>
    <p:sldLayoutId id="214748390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cercapersonale@sogem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8367" y="1377742"/>
            <a:ext cx="2100663" cy="548025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13" dirty="0">
                <a:solidFill>
                  <a:schemeClr val="accent6"/>
                </a:solidFill>
              </a:rPr>
              <a:t>         </a:t>
            </a:r>
            <a:endParaRPr lang="it-IT" sz="3200" b="1" dirty="0">
              <a:solidFill>
                <a:schemeClr val="accent6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109788" y="1377950"/>
            <a:ext cx="10090150" cy="548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c</a:t>
            </a:r>
            <a:r>
              <a:rPr lang="it-IT" sz="1400" dirty="0">
                <a:solidFill>
                  <a:schemeClr val="tx1"/>
                </a:solidFill>
              </a:rPr>
              <a:t>he all’interno dell’ente Sales &amp; Marketing  collaborerà  con il </a:t>
            </a:r>
            <a:r>
              <a:rPr lang="it-IT" sz="1400" dirty="0" err="1">
                <a:solidFill>
                  <a:schemeClr val="tx1"/>
                </a:solidFill>
              </a:rPr>
              <a:t>Cost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err="1">
                <a:solidFill>
                  <a:schemeClr val="tx1"/>
                </a:solidFill>
              </a:rPr>
              <a:t>Engineering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>
                <a:solidFill>
                  <a:schemeClr val="tx1"/>
                </a:solidFill>
              </a:rPr>
              <a:t>e l’ </a:t>
            </a:r>
            <a:r>
              <a:rPr lang="it-IT" sz="1400" dirty="0">
                <a:solidFill>
                  <a:schemeClr val="tx1"/>
                </a:solidFill>
              </a:rPr>
              <a:t>Ufficio T</a:t>
            </a:r>
            <a:r>
              <a:rPr lang="it-IT" sz="1400" dirty="0">
                <a:solidFill>
                  <a:schemeClr val="tx1"/>
                </a:solidFill>
              </a:rPr>
              <a:t>ecnico per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elaborare </a:t>
            </a:r>
            <a:r>
              <a:rPr lang="it-IT" sz="1400" dirty="0">
                <a:solidFill>
                  <a:schemeClr val="tx1"/>
                </a:solidFill>
              </a:rPr>
              <a:t>preventivi   per l’offerta economica da presentare al </a:t>
            </a:r>
            <a:r>
              <a:rPr lang="it-IT" sz="1400" dirty="0">
                <a:solidFill>
                  <a:schemeClr val="tx1"/>
                </a:solidFill>
              </a:rPr>
              <a:t>cliente.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Svolgerà attività di supporto relative al  </a:t>
            </a:r>
            <a:r>
              <a:rPr lang="it-IT" sz="1400" dirty="0" err="1">
                <a:solidFill>
                  <a:schemeClr val="tx1"/>
                </a:solidFill>
              </a:rPr>
              <a:t>benchmarking</a:t>
            </a:r>
            <a:r>
              <a:rPr lang="it-IT" sz="1400" dirty="0">
                <a:solidFill>
                  <a:schemeClr val="tx1"/>
                </a:solidFill>
              </a:rPr>
              <a:t>, </a:t>
            </a:r>
            <a:r>
              <a:rPr lang="it-IT" sz="1400" dirty="0" err="1">
                <a:solidFill>
                  <a:schemeClr val="tx1"/>
                </a:solidFill>
              </a:rPr>
              <a:t>mark</a:t>
            </a:r>
            <a:r>
              <a:rPr lang="it-IT" sz="1400" dirty="0">
                <a:solidFill>
                  <a:schemeClr val="tx1"/>
                </a:solidFill>
              </a:rPr>
              <a:t> up quotazioni, </a:t>
            </a:r>
            <a:r>
              <a:rPr lang="it-IT" sz="1400" dirty="0">
                <a:solidFill>
                  <a:schemeClr val="tx1"/>
                </a:solidFill>
              </a:rPr>
              <a:t>controllo margini di </a:t>
            </a:r>
            <a:r>
              <a:rPr lang="it-IT" sz="1400" dirty="0">
                <a:solidFill>
                  <a:schemeClr val="tx1"/>
                </a:solidFill>
              </a:rPr>
              <a:t>profittabilità, </a:t>
            </a:r>
            <a:r>
              <a:rPr lang="it-IT" sz="1400" dirty="0" err="1">
                <a:solidFill>
                  <a:schemeClr val="tx1"/>
                </a:solidFill>
              </a:rPr>
              <a:t>follow</a:t>
            </a:r>
            <a:r>
              <a:rPr lang="it-IT" sz="1400" dirty="0">
                <a:solidFill>
                  <a:schemeClr val="tx1"/>
                </a:solidFill>
              </a:rPr>
              <a:t> up quotazioni.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Si relazionerà sia </a:t>
            </a:r>
            <a:r>
              <a:rPr lang="it-IT" sz="1400" dirty="0">
                <a:solidFill>
                  <a:schemeClr val="tx1"/>
                </a:solidFill>
              </a:rPr>
              <a:t>con il cliente finale sia con le altre funzioni aziendali </a:t>
            </a:r>
            <a:r>
              <a:rPr lang="it-IT" sz="1400" dirty="0">
                <a:solidFill>
                  <a:schemeClr val="tx1"/>
                </a:solidFill>
              </a:rPr>
              <a:t>quali </a:t>
            </a:r>
            <a:r>
              <a:rPr lang="it-IT" sz="1400" dirty="0">
                <a:solidFill>
                  <a:schemeClr val="tx1"/>
                </a:solidFill>
              </a:rPr>
              <a:t>ufficio tecnico,  </a:t>
            </a:r>
            <a:r>
              <a:rPr lang="it-IT" sz="1400" dirty="0">
                <a:solidFill>
                  <a:schemeClr val="tx1"/>
                </a:solidFill>
              </a:rPr>
              <a:t>acquisti, produzione, fornitori e gli uffici commerciali e tecnici del gruppo situati in tutto il mondo.</a:t>
            </a:r>
            <a:endParaRPr lang="it-IT" sz="14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Una delle principali mansioni sarà quindi  il </a:t>
            </a:r>
            <a:r>
              <a:rPr lang="it-IT" sz="1400" dirty="0">
                <a:solidFill>
                  <a:schemeClr val="tx1"/>
                </a:solidFill>
              </a:rPr>
              <a:t>coordinamento tecnico-commerciale  del </a:t>
            </a:r>
            <a:r>
              <a:rPr lang="it-IT" sz="1400" dirty="0">
                <a:solidFill>
                  <a:schemeClr val="tx1"/>
                </a:solidFill>
              </a:rPr>
              <a:t>«</a:t>
            </a:r>
            <a:r>
              <a:rPr lang="it-IT" sz="1400" dirty="0" err="1">
                <a:solidFill>
                  <a:schemeClr val="tx1"/>
                </a:solidFill>
              </a:rPr>
              <a:t>Competence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>
                <a:solidFill>
                  <a:schemeClr val="tx1"/>
                </a:solidFill>
              </a:rPr>
              <a:t>Centre</a:t>
            </a:r>
            <a:r>
              <a:rPr lang="it-IT" sz="1400" dirty="0">
                <a:solidFill>
                  <a:schemeClr val="tx1"/>
                </a:solidFill>
              </a:rPr>
              <a:t>», centro di eccellenza di sviluppo dei sistemi di chiusura porte (serrature e attuatori) del gruppo situato presso la nostra sede.</a:t>
            </a:r>
            <a:endParaRPr lang="it-IT" sz="14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Si </a:t>
            </a:r>
            <a:r>
              <a:rPr lang="it-IT" sz="1400" dirty="0">
                <a:solidFill>
                  <a:schemeClr val="tx1"/>
                </a:solidFill>
              </a:rPr>
              <a:t>occuperà altresì di </a:t>
            </a:r>
            <a:r>
              <a:rPr lang="it-IT" sz="1400" dirty="0">
                <a:solidFill>
                  <a:schemeClr val="tx1"/>
                </a:solidFill>
              </a:rPr>
              <a:t>rilevare lo </a:t>
            </a:r>
            <a:r>
              <a:rPr lang="it-IT" sz="1400" dirty="0">
                <a:solidFill>
                  <a:schemeClr val="tx1"/>
                </a:solidFill>
              </a:rPr>
              <a:t>scostamento tra obiettivi pianificati e risultati </a:t>
            </a:r>
            <a:r>
              <a:rPr lang="it-IT" sz="1400" dirty="0">
                <a:solidFill>
                  <a:schemeClr val="tx1"/>
                </a:solidFill>
              </a:rPr>
              <a:t>conseguiti, collaborerà alla gestione del </a:t>
            </a:r>
            <a:r>
              <a:rPr lang="it-IT" sz="1400" dirty="0" err="1">
                <a:solidFill>
                  <a:schemeClr val="tx1"/>
                </a:solidFill>
              </a:rPr>
              <a:t>cost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err="1">
                <a:solidFill>
                  <a:schemeClr val="tx1"/>
                </a:solidFill>
              </a:rPr>
              <a:t>reduction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err="1">
                <a:solidFill>
                  <a:schemeClr val="tx1"/>
                </a:solidFill>
              </a:rPr>
              <a:t>plan</a:t>
            </a:r>
            <a:r>
              <a:rPr lang="it-IT" sz="1400" dirty="0">
                <a:solidFill>
                  <a:schemeClr val="tx1"/>
                </a:solidFill>
              </a:rPr>
              <a:t> e della gestione della piattaforma B2B per le attività commerciali, ottimizzerà  il </a:t>
            </a:r>
            <a:r>
              <a:rPr lang="it-IT" sz="1400" dirty="0">
                <a:solidFill>
                  <a:schemeClr val="tx1"/>
                </a:solidFill>
              </a:rPr>
              <a:t>flusso </a:t>
            </a:r>
            <a:r>
              <a:rPr lang="it-IT" sz="1400" dirty="0">
                <a:solidFill>
                  <a:schemeClr val="tx1"/>
                </a:solidFill>
              </a:rPr>
              <a:t>informatico </a:t>
            </a:r>
            <a:r>
              <a:rPr lang="it-IT" sz="1400" dirty="0">
                <a:solidFill>
                  <a:schemeClr val="tx1"/>
                </a:solidFill>
              </a:rPr>
              <a:t>tecnico-commerciale</a:t>
            </a:r>
            <a:endParaRPr lang="it-IT" sz="14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Competenze 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ed esperienze 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richieste: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Controllo di gestione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Conoscenza tecnica del disegno, del processo produttivo e delle tecnologie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Capacità relazionali e predisposizione a lavorare in contesti internazionali e multiculturali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Ottime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capacità di analisi e </a:t>
            </a:r>
            <a:r>
              <a:rPr lang="it-IT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problem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solving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Autonomia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decisionale, spirito d’iniziativa,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predisposizione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 lavoro di gruppo,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tenacia, passione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positività </a:t>
            </a: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Approccio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pragmatico,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proattivo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orientato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risultato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rgbClr val="002060"/>
                </a:solidFill>
              </a:rPr>
              <a:t>Cebi </a:t>
            </a:r>
            <a:r>
              <a:rPr lang="it-IT" sz="1600" dirty="0" err="1">
                <a:solidFill>
                  <a:srgbClr val="002060"/>
                </a:solidFill>
              </a:rPr>
              <a:t>Italy</a:t>
            </a:r>
            <a:r>
              <a:rPr lang="it-IT" sz="1600" dirty="0">
                <a:solidFill>
                  <a:srgbClr val="002060"/>
                </a:solidFill>
              </a:rPr>
              <a:t> Spa Osimo Stazione (</a:t>
            </a:r>
            <a:r>
              <a:rPr lang="it-IT" sz="1600" dirty="0">
                <a:solidFill>
                  <a:srgbClr val="002060"/>
                </a:solidFill>
              </a:rPr>
              <a:t>An)  </a:t>
            </a:r>
            <a:r>
              <a:rPr lang="it-IT" sz="1600" dirty="0">
                <a:solidFill>
                  <a:srgbClr val="002060"/>
                </a:solidFill>
              </a:rPr>
              <a:t>Invio </a:t>
            </a:r>
            <a:r>
              <a:rPr lang="it-IT" sz="1600" dirty="0">
                <a:solidFill>
                  <a:srgbClr val="002060"/>
                </a:solidFill>
              </a:rPr>
              <a:t>CV</a:t>
            </a:r>
            <a:r>
              <a:rPr lang="it-IT" sz="1600" dirty="0">
                <a:solidFill>
                  <a:srgbClr val="002060"/>
                </a:solidFill>
              </a:rPr>
              <a:t> </a:t>
            </a:r>
            <a:r>
              <a:rPr lang="it-IT" sz="1600" dirty="0">
                <a:solidFill>
                  <a:srgbClr val="002060"/>
                </a:solidFill>
                <a:hlinkClick r:id="rId3"/>
              </a:rPr>
              <a:t>ricercapersonale@sogemi.com</a:t>
            </a:r>
            <a:r>
              <a:rPr lang="it-IT" sz="1600" dirty="0">
                <a:solidFill>
                  <a:srgbClr val="002060"/>
                </a:solidFill>
              </a:rPr>
              <a:t> </a:t>
            </a:r>
            <a:r>
              <a:rPr lang="it-IT" sz="1600" dirty="0" err="1">
                <a:solidFill>
                  <a:srgbClr val="002060"/>
                </a:solidFill>
              </a:rPr>
              <a:t>rif.</a:t>
            </a:r>
            <a:r>
              <a:rPr lang="it-IT" sz="1600" dirty="0">
                <a:solidFill>
                  <a:srgbClr val="002060"/>
                </a:solidFill>
              </a:rPr>
              <a:t> </a:t>
            </a:r>
            <a:r>
              <a:rPr lang="it-IT" sz="1600" dirty="0">
                <a:solidFill>
                  <a:srgbClr val="002060"/>
                </a:solidFill>
              </a:rPr>
              <a:t>3</a:t>
            </a: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12192000" cy="1377950"/>
          </a:xfrm>
          <a:prstGeom prst="rect">
            <a:avLst/>
          </a:prstGeom>
          <a:solidFill>
            <a:srgbClr val="0088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</a:rPr>
              <a:t>Azienda AUTOMOTIVE </a:t>
            </a:r>
            <a:r>
              <a:rPr lang="it-IT" sz="2000" b="1" dirty="0">
                <a:solidFill>
                  <a:schemeClr val="bg1"/>
                </a:solidFill>
              </a:rPr>
              <a:t>facente parte di un </a:t>
            </a:r>
            <a:r>
              <a:rPr lang="it-IT" sz="2000" b="1" dirty="0">
                <a:solidFill>
                  <a:schemeClr val="bg1"/>
                </a:solidFill>
              </a:rPr>
              <a:t>gruppo multinazionale  per il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</a:rPr>
              <a:t>potenziamento dell’area </a:t>
            </a:r>
            <a:r>
              <a:rPr lang="it-IT" sz="2400" b="1" dirty="0">
                <a:solidFill>
                  <a:schemeClr val="bg1"/>
                </a:solidFill>
              </a:rPr>
              <a:t>SALES &amp; MARKETING </a:t>
            </a:r>
            <a:r>
              <a:rPr lang="it-IT" sz="2000" b="1" dirty="0">
                <a:solidFill>
                  <a:schemeClr val="bg1"/>
                </a:solidFill>
              </a:rPr>
              <a:t>seleziona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</a:rPr>
              <a:t>un Ingegnere gestionale tirocinante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13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13" dirty="0">
              <a:solidFill>
                <a:schemeClr val="tx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10686" y="2027145"/>
            <a:ext cx="696024" cy="2555316"/>
          </a:xfrm>
          <a:prstGeom prst="rect">
            <a:avLst/>
          </a:prstGeom>
          <a:noFill/>
        </p:spPr>
        <p:txBody>
          <a:bodyPr vert="wordArtVert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bg1"/>
                </a:solidFill>
                <a:latin typeface="+mn-lt"/>
              </a:rPr>
              <a:t>COST</a:t>
            </a:r>
            <a:endParaRPr lang="it-IT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365" name="CasellaDiTesto 15"/>
          <p:cNvSpPr txBox="1">
            <a:spLocks noChangeArrowheads="1"/>
          </p:cNvSpPr>
          <p:nvPr/>
        </p:nvSpPr>
        <p:spPr bwMode="auto">
          <a:xfrm>
            <a:off x="219075" y="4321175"/>
            <a:ext cx="20859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Calibri" pitchFamily="34" charset="0"/>
              </a:rPr>
              <a:t>ENGINEER</a:t>
            </a:r>
          </a:p>
        </p:txBody>
      </p:sp>
      <p:pic>
        <p:nvPicPr>
          <p:cNvPr id="15366" name="Immagin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03790">
            <a:off x="9861550" y="57150"/>
            <a:ext cx="2373313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CasellaDiTesto 9"/>
          <p:cNvSpPr txBox="1">
            <a:spLocks noChangeArrowheads="1"/>
          </p:cNvSpPr>
          <p:nvPr/>
        </p:nvSpPr>
        <p:spPr bwMode="auto">
          <a:xfrm>
            <a:off x="10206038" y="474663"/>
            <a:ext cx="15573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B050"/>
                </a:solidFill>
                <a:latin typeface="Segoe Print"/>
              </a:rPr>
              <a:t>offerta </a:t>
            </a:r>
          </a:p>
          <a:p>
            <a:pPr algn="ctr"/>
            <a:r>
              <a:rPr lang="it-IT" sz="2400" b="1">
                <a:solidFill>
                  <a:srgbClr val="00B050"/>
                </a:solidFill>
                <a:latin typeface="Segoe Print"/>
              </a:rPr>
              <a:t>di stage</a:t>
            </a:r>
          </a:p>
        </p:txBody>
      </p:sp>
      <p:pic>
        <p:nvPicPr>
          <p:cNvPr id="15368" name="Immagin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29863" y="1255713"/>
            <a:ext cx="15382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</TotalTime>
  <Words>229</Words>
  <Application>Microsoft Office PowerPoint</Application>
  <PresentationFormat>Personalizzato</PresentationFormat>
  <Paragraphs>26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Calibri</vt:lpstr>
      <vt:lpstr>Arial</vt:lpstr>
      <vt:lpstr>Calibri Light</vt:lpstr>
      <vt:lpstr>Wingdings</vt:lpstr>
      <vt:lpstr>Segoe Print</vt:lpstr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Cristiana Boari</dc:creator>
  <cp:lastModifiedBy>gina</cp:lastModifiedBy>
  <cp:revision>65</cp:revision>
  <cp:lastPrinted>2015-11-26T09:34:48Z</cp:lastPrinted>
  <dcterms:created xsi:type="dcterms:W3CDTF">2015-06-15T08:38:28Z</dcterms:created>
  <dcterms:modified xsi:type="dcterms:W3CDTF">2016-07-04T07:43:35Z</dcterms:modified>
</cp:coreProperties>
</file>