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61" r:id="rId7"/>
    <p:sldId id="258" r:id="rId8"/>
    <p:sldId id="259" r:id="rId9"/>
    <p:sldId id="260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0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ln w="50800"/>
          </c:spPr>
          <c:cat>
            <c:strRef>
              <c:f>Foglio1!$A$2:$A$5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02-4806-841B-486F10D4564C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Serie 2</c:v>
                </c:pt>
              </c:strCache>
            </c:strRef>
          </c:tx>
          <c:spPr>
            <a:ln w="44450"/>
          </c:spPr>
          <c:cat>
            <c:strRef>
              <c:f>Foglio1!$A$2:$A$5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B02-4806-841B-486F10D4564C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Serie 3</c:v>
                </c:pt>
              </c:strCache>
            </c:strRef>
          </c:tx>
          <c:spPr>
            <a:ln w="44450">
              <a:solidFill>
                <a:schemeClr val="tx1">
                  <a:lumMod val="95000"/>
                  <a:lumOff val="5000"/>
                </a:schemeClr>
              </a:solidFill>
            </a:ln>
          </c:spPr>
          <c:marker>
            <c:symbol val="triangle"/>
            <c:size val="7"/>
            <c:spPr>
              <a:solidFill>
                <a:schemeClr val="tx1"/>
              </a:solidFill>
            </c:spPr>
          </c:marker>
          <c:cat>
            <c:strRef>
              <c:f>Foglio1!$A$2:$A$5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B02-4806-841B-486F10D456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7184768"/>
        <c:axId val="137186304"/>
      </c:lineChart>
      <c:catAx>
        <c:axId val="137184768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crossAx val="137186304"/>
        <c:crosses val="autoZero"/>
        <c:auto val="1"/>
        <c:lblAlgn val="ctr"/>
        <c:lblOffset val="100"/>
        <c:noMultiLvlLbl val="0"/>
      </c:catAx>
      <c:valAx>
        <c:axId val="1371863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71847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C9566-3399-4791-B0C0-8CB6710356AF}" type="datetimeFigureOut">
              <a:rPr lang="it-IT" smtClean="0"/>
              <a:t>03/03/2022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1EB61-F5E0-4F14-BAA3-E0E3CEFCF2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7723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1EB61-F5E0-4F14-BAA3-E0E3CEFCF236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5888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7566-CAA8-4732-BDB7-79BA6DA860B0}" type="datetime1">
              <a:rPr lang="it-IT" smtClean="0"/>
              <a:t>03/03/2022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E27A-6A9F-4615-9414-27FC10669C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7727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DD4CA-CB5D-456C-B8E4-123195BAAEC0}" type="datetime1">
              <a:rPr lang="it-IT" smtClean="0"/>
              <a:t>03/03/2022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E27A-6A9F-4615-9414-27FC10669C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1018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7ED-EFC1-4949-B80E-3EF560D57F01}" type="datetime1">
              <a:rPr lang="it-IT" smtClean="0"/>
              <a:t>03/03/2022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E27A-6A9F-4615-9414-27FC10669C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5239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A394-104A-4978-8FC1-D5A19DF05AC0}" type="datetime1">
              <a:rPr lang="it-IT" smtClean="0"/>
              <a:t>03/03/2022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E27A-6A9F-4615-9414-27FC10669C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7522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FF01-979F-486D-BA75-CA7AB89E42D8}" type="datetime1">
              <a:rPr lang="it-IT" smtClean="0"/>
              <a:t>03/03/2022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E27A-6A9F-4615-9414-27FC10669C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5794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DEBE-354D-459A-A726-3245281C1BF7}" type="datetime1">
              <a:rPr lang="it-IT" smtClean="0"/>
              <a:t>03/03/2022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E27A-6A9F-4615-9414-27FC10669C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9509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144D5-77E4-473C-9783-D22952CE060A}" type="datetime1">
              <a:rPr lang="it-IT" smtClean="0"/>
              <a:t>03/03/2022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E27A-6A9F-4615-9414-27FC10669C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7706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8270-6D0C-435B-BAAC-80E365034096}" type="datetime1">
              <a:rPr lang="it-IT" smtClean="0"/>
              <a:t>03/03/2022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E27A-6A9F-4615-9414-27FC10669C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2906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BBB93-5754-498A-AB0E-73066C31AD82}" type="datetime1">
              <a:rPr lang="it-IT" smtClean="0"/>
              <a:t>03/03/2022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E27A-6A9F-4615-9414-27FC10669C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2451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EBDB-1C3E-4714-8FCA-FFB6D6F7CD82}" type="datetime1">
              <a:rPr lang="it-IT" smtClean="0"/>
              <a:t>03/03/2022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E27A-6A9F-4615-9414-27FC10669C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0497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25E1-B2F1-446E-BECC-89E93B16553F}" type="datetime1">
              <a:rPr lang="it-IT" smtClean="0"/>
              <a:t>03/03/2022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7E27A-6A9F-4615-9414-27FC10669C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4759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E9AD1-0F83-4EBD-A77D-6678553124FF}" type="datetime1">
              <a:rPr lang="it-IT" smtClean="0"/>
              <a:t>03/03/2022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7E27A-6A9F-4615-9414-27FC10669C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0383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/>
          <p:nvPr/>
        </p:nvSpPr>
        <p:spPr>
          <a:xfrm>
            <a:off x="6527800" y="4318000"/>
            <a:ext cx="1387475" cy="1168400"/>
          </a:xfrm>
          <a:prstGeom prst="rect">
            <a:avLst/>
          </a:prstGeom>
          <a:solidFill>
            <a:srgbClr val="FFFFFF"/>
          </a:solidFill>
          <a:ln>
            <a:noFill/>
            <a:prstDash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>
              <a:spcAft>
                <a:spcPts val="0"/>
              </a:spcAft>
            </a:pPr>
            <a:endParaRPr lang="it-IT" sz="1000">
              <a:effectLst/>
              <a:latin typeface="Times New Roman"/>
              <a:ea typeface="Times New Roman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179512" y="2022520"/>
            <a:ext cx="8712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/>
              <a:t>Corso di laurea in Ingegneria Industriale</a:t>
            </a:r>
            <a:endParaRPr lang="it-IT" sz="2800" dirty="0"/>
          </a:p>
        </p:txBody>
      </p:sp>
      <p:sp>
        <p:nvSpPr>
          <p:cNvPr id="10" name="Rettangolo 9"/>
          <p:cNvSpPr/>
          <p:nvPr/>
        </p:nvSpPr>
        <p:spPr>
          <a:xfrm>
            <a:off x="2627784" y="2977788"/>
            <a:ext cx="38548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800" b="1" dirty="0"/>
              <a:t>Titolo della tesi di laurea</a:t>
            </a:r>
            <a:endParaRPr lang="it-IT" sz="2800" dirty="0"/>
          </a:p>
        </p:txBody>
      </p:sp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82288"/>
              </p:ext>
            </p:extLst>
          </p:nvPr>
        </p:nvGraphicFramePr>
        <p:xfrm>
          <a:off x="251520" y="4437112"/>
          <a:ext cx="8640959" cy="1706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29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7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10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Relatore</a:t>
                      </a:r>
                      <a:endParaRPr lang="it-IT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Studente</a:t>
                      </a:r>
                      <a:endParaRPr lang="it-IT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Prof/Dott. Nome e Cognome</a:t>
                      </a:r>
                      <a:endParaRPr lang="it-IT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Nome e Cognome</a:t>
                      </a:r>
                      <a:endParaRPr lang="it-IT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Correlatore</a:t>
                      </a:r>
                      <a:endParaRPr lang="it-IT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Matricola</a:t>
                      </a:r>
                      <a:endParaRPr lang="it-IT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Prof/Dott. Nome e Cognome</a:t>
                      </a:r>
                      <a:endParaRPr lang="it-IT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Rettangolo 11"/>
          <p:cNvSpPr/>
          <p:nvPr/>
        </p:nvSpPr>
        <p:spPr>
          <a:xfrm>
            <a:off x="4067944" y="6309320"/>
            <a:ext cx="9703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/>
              <a:t>A.A. ……</a:t>
            </a:r>
          </a:p>
        </p:txBody>
      </p:sp>
      <p:pic>
        <p:nvPicPr>
          <p:cNvPr id="14" name="Immagine 1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206" y="430950"/>
            <a:ext cx="4591050" cy="1067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086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/>
          <p:nvPr/>
        </p:nvSpPr>
        <p:spPr>
          <a:xfrm>
            <a:off x="6527800" y="4318000"/>
            <a:ext cx="1387475" cy="1168400"/>
          </a:xfrm>
          <a:prstGeom prst="rect">
            <a:avLst/>
          </a:prstGeom>
          <a:solidFill>
            <a:srgbClr val="FFFFFF"/>
          </a:solidFill>
          <a:ln>
            <a:noFill/>
            <a:prstDash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>
              <a:spcAft>
                <a:spcPts val="0"/>
              </a:spcAft>
            </a:pPr>
            <a:endParaRPr lang="it-IT" sz="1000">
              <a:effectLst/>
              <a:latin typeface="Times New Roman"/>
              <a:ea typeface="Times New Roman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51520" y="6335827"/>
            <a:ext cx="5708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/>
              <a:t>Nome e Cognome – Titolo della tesi……………………………….. 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8306690" y="6356350"/>
            <a:ext cx="585789" cy="365125"/>
          </a:xfrm>
        </p:spPr>
        <p:txBody>
          <a:bodyPr/>
          <a:lstStyle/>
          <a:p>
            <a:fld id="{28D7E27A-6A9F-4615-9414-27FC10669CBD}" type="slidenum">
              <a:rPr lang="it-IT" b="1" smtClean="0"/>
              <a:t>2</a:t>
            </a:fld>
            <a:r>
              <a:rPr lang="it-IT" b="1" dirty="0"/>
              <a:t>/N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400096" y="1124744"/>
            <a:ext cx="828092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1200"/>
              </a:spcAft>
              <a:buSzPct val="110000"/>
              <a:buFont typeface="Arial" panose="020B0604020202020204" pitchFamily="34" charset="0"/>
              <a:buChar char="•"/>
            </a:pPr>
            <a:r>
              <a:rPr lang="it-IT" sz="2000" dirty="0"/>
              <a:t>La presentazione del lavoro di tesi deve essere redatta in modo sintetico.</a:t>
            </a:r>
          </a:p>
          <a:p>
            <a:pPr marL="285750" indent="-285750" algn="just">
              <a:spcAft>
                <a:spcPts val="1200"/>
              </a:spcAft>
              <a:buSzPct val="110000"/>
              <a:buFont typeface="Arial" panose="020B0604020202020204" pitchFamily="34" charset="0"/>
              <a:buChar char="•"/>
            </a:pPr>
            <a:r>
              <a:rPr lang="it-IT" sz="2000" dirty="0"/>
              <a:t>Il tempo a disposizione per la presentazione è di 10 minuti.</a:t>
            </a:r>
          </a:p>
          <a:p>
            <a:pPr marL="285750" indent="-285750" algn="just">
              <a:spcAft>
                <a:spcPts val="1200"/>
              </a:spcAft>
              <a:buSzPct val="110000"/>
              <a:buFont typeface="Arial" panose="020B0604020202020204" pitchFamily="34" charset="0"/>
              <a:buChar char="•"/>
            </a:pPr>
            <a:r>
              <a:rPr lang="it-IT" sz="2000" dirty="0"/>
              <a:t>Il numero di slide della presentazione deve essere adeguato.</a:t>
            </a:r>
          </a:p>
          <a:p>
            <a:pPr marL="285750" indent="-285750" algn="just">
              <a:spcAft>
                <a:spcPts val="1200"/>
              </a:spcAft>
              <a:buSzPct val="110000"/>
              <a:buFont typeface="Arial" panose="020B0604020202020204" pitchFamily="34" charset="0"/>
              <a:buChar char="•"/>
            </a:pPr>
            <a:r>
              <a:rPr lang="it-IT" sz="2000" dirty="0" smtClean="0"/>
              <a:t>È consigliabile </a:t>
            </a:r>
            <a:r>
              <a:rPr lang="it-IT" sz="2000" dirty="0"/>
              <a:t>prevedere una slide al minuto, più eventuali slide che contengano solo figure o fotografie, la cui visualizzazione richieda solo alcuni secondi.</a:t>
            </a:r>
          </a:p>
          <a:p>
            <a:pPr marL="285750" indent="-285750" algn="just">
              <a:spcAft>
                <a:spcPts val="1200"/>
              </a:spcAft>
              <a:buSzPct val="110000"/>
              <a:buFont typeface="Arial" panose="020B0604020202020204" pitchFamily="34" charset="0"/>
              <a:buChar char="•"/>
            </a:pPr>
            <a:r>
              <a:rPr lang="it-IT" sz="2000" dirty="0"/>
              <a:t>Una possibile struttura è la seguente:</a:t>
            </a:r>
          </a:p>
          <a:p>
            <a:pPr marL="800100" lvl="1" indent="-342900" algn="just">
              <a:spcAft>
                <a:spcPts val="600"/>
              </a:spcAft>
              <a:buSzPct val="80000"/>
              <a:buFont typeface="Wingdings" panose="05000000000000000000" pitchFamily="2" charset="2"/>
              <a:buChar char="§"/>
            </a:pPr>
            <a:r>
              <a:rPr lang="it-IT" sz="2000" dirty="0"/>
              <a:t>Slide con </a:t>
            </a:r>
            <a:r>
              <a:rPr lang="it-IT" sz="2000" dirty="0" smtClean="0"/>
              <a:t>titolo;</a:t>
            </a:r>
            <a:endParaRPr lang="it-IT" sz="2000" dirty="0"/>
          </a:p>
          <a:p>
            <a:pPr marL="800100" lvl="1" indent="-342900" algn="just">
              <a:spcAft>
                <a:spcPts val="600"/>
              </a:spcAft>
              <a:buSzPct val="80000"/>
              <a:buFont typeface="Wingdings" panose="05000000000000000000" pitchFamily="2" charset="2"/>
              <a:buChar char="§"/>
            </a:pPr>
            <a:r>
              <a:rPr lang="it-IT" sz="2000" dirty="0"/>
              <a:t>Introduzione: 1 </a:t>
            </a:r>
            <a:r>
              <a:rPr lang="it-IT" sz="2000" dirty="0" smtClean="0"/>
              <a:t>slide;</a:t>
            </a:r>
            <a:endParaRPr lang="it-IT" sz="2000" dirty="0"/>
          </a:p>
          <a:p>
            <a:pPr marL="800100" lvl="1" indent="-342900" algn="just">
              <a:spcAft>
                <a:spcPts val="600"/>
              </a:spcAft>
              <a:buSzPct val="80000"/>
              <a:buFont typeface="Wingdings" panose="05000000000000000000" pitchFamily="2" charset="2"/>
              <a:buChar char="§"/>
            </a:pPr>
            <a:r>
              <a:rPr lang="it-IT" sz="2000" dirty="0"/>
              <a:t>Stato dell’arte o ricerche propedeutiche: 2 </a:t>
            </a:r>
            <a:r>
              <a:rPr lang="it-IT" sz="2000" dirty="0" smtClean="0"/>
              <a:t>slide;</a:t>
            </a:r>
            <a:endParaRPr lang="it-IT" sz="2000" dirty="0"/>
          </a:p>
          <a:p>
            <a:pPr marL="800100" lvl="1" indent="-342900" algn="just">
              <a:spcAft>
                <a:spcPts val="600"/>
              </a:spcAft>
              <a:buSzPct val="80000"/>
              <a:buFont typeface="Wingdings" panose="05000000000000000000" pitchFamily="2" charset="2"/>
              <a:buChar char="§"/>
            </a:pPr>
            <a:r>
              <a:rPr lang="it-IT" sz="2000" dirty="0"/>
              <a:t>Descrizione del lavoro del candidato: 7 slide </a:t>
            </a:r>
            <a:r>
              <a:rPr lang="it-IT" sz="2000" dirty="0" smtClean="0"/>
              <a:t>massimo;</a:t>
            </a:r>
            <a:endParaRPr lang="it-IT" sz="2000" dirty="0"/>
          </a:p>
          <a:p>
            <a:pPr marL="800100" lvl="1" indent="-342900" algn="just">
              <a:spcAft>
                <a:spcPts val="600"/>
              </a:spcAft>
              <a:buSzPct val="80000"/>
              <a:buFont typeface="Wingdings" panose="05000000000000000000" pitchFamily="2" charset="2"/>
              <a:buChar char="§"/>
            </a:pPr>
            <a:r>
              <a:rPr lang="it-IT" sz="2000" dirty="0"/>
              <a:t>Conclusioni: 1 slide.</a:t>
            </a:r>
          </a:p>
        </p:txBody>
      </p:sp>
      <p:sp>
        <p:nvSpPr>
          <p:cNvPr id="9" name="Rettangolo 8"/>
          <p:cNvSpPr/>
          <p:nvPr/>
        </p:nvSpPr>
        <p:spPr>
          <a:xfrm>
            <a:off x="0" y="358484"/>
            <a:ext cx="9143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/>
              <a:t>Linee guida per la preparazione della presentazione</a:t>
            </a:r>
            <a:endParaRPr lang="it-IT" sz="2800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4A4D684-2F3A-403B-B203-D381131323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5569" y="6272825"/>
            <a:ext cx="1502443" cy="491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836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/>
          <p:nvPr/>
        </p:nvSpPr>
        <p:spPr>
          <a:xfrm>
            <a:off x="6527800" y="4318000"/>
            <a:ext cx="1387475" cy="1168400"/>
          </a:xfrm>
          <a:prstGeom prst="rect">
            <a:avLst/>
          </a:prstGeom>
          <a:solidFill>
            <a:srgbClr val="FFFFFF"/>
          </a:solidFill>
          <a:ln>
            <a:noFill/>
            <a:prstDash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>
              <a:spcAft>
                <a:spcPts val="0"/>
              </a:spcAft>
            </a:pPr>
            <a:endParaRPr lang="it-IT" sz="1000">
              <a:effectLst/>
              <a:latin typeface="Times New Roman"/>
              <a:ea typeface="Times New Roman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51520" y="6335827"/>
            <a:ext cx="5708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/>
              <a:t>Nome e Cognome – Titolo della tesi……………………………….. 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95536" y="1628800"/>
            <a:ext cx="828092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dirty="0"/>
              <a:t>È </a:t>
            </a:r>
            <a:r>
              <a:rPr lang="it-IT" sz="2000" dirty="0"/>
              <a:t>possibile inserire slide aggiuntive in appendice, dopo le conclusioni, qualora fossero richieste informazioni aggiuntive dalla Commissione al termine della presentazione.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dirty="0"/>
              <a:t>In ogni slide, esclusa la prima, deve essere riportato Nome e Cognome del laureando, titolo della tesi (eventualmente abbreviato) e il numero della diapositiva (N sta per numero totale delle slide, da inserire manualmente).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dirty="0"/>
              <a:t>Sono sconsigliate (da limitare) animazioni e transizioni, perché potrebbero non funzionare correttamente e riducono il tempo (limitato) a disposizione per la presentazione.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dirty="0"/>
              <a:t>È </a:t>
            </a:r>
            <a:r>
              <a:rPr lang="it-IT" sz="2000" dirty="0"/>
              <a:t>sconsigliato l’inserimento di video e filmati.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it-IT" sz="2000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4A4D684-2F3A-403B-B203-D381131323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5569" y="6272825"/>
            <a:ext cx="1502443" cy="491127"/>
          </a:xfrm>
          <a:prstGeom prst="rect">
            <a:avLst/>
          </a:prstGeom>
        </p:spPr>
      </p:pic>
      <p:sp>
        <p:nvSpPr>
          <p:cNvPr id="11" name="Rettangolo 10"/>
          <p:cNvSpPr/>
          <p:nvPr/>
        </p:nvSpPr>
        <p:spPr>
          <a:xfrm>
            <a:off x="643873" y="358484"/>
            <a:ext cx="7856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800" b="1" dirty="0"/>
              <a:t>Linee guida per la preparazione della presentazione</a:t>
            </a:r>
            <a:endParaRPr lang="it-IT" sz="2800" dirty="0"/>
          </a:p>
        </p:txBody>
      </p:sp>
      <p:sp>
        <p:nvSpPr>
          <p:cNvPr id="13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8306690" y="6356350"/>
            <a:ext cx="585789" cy="365125"/>
          </a:xfrm>
        </p:spPr>
        <p:txBody>
          <a:bodyPr/>
          <a:lstStyle/>
          <a:p>
            <a:fld id="{28D7E27A-6A9F-4615-9414-27FC10669CBD}" type="slidenum">
              <a:rPr lang="it-IT" b="1" smtClean="0"/>
              <a:t>3</a:t>
            </a:fld>
            <a:r>
              <a:rPr lang="it-IT" b="1" dirty="0"/>
              <a:t>/N</a:t>
            </a:r>
          </a:p>
        </p:txBody>
      </p:sp>
    </p:spTree>
    <p:extLst>
      <p:ext uri="{BB962C8B-B14F-4D97-AF65-F5344CB8AC3E}">
        <p14:creationId xmlns:p14="http://schemas.microsoft.com/office/powerpoint/2010/main" val="3055299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/>
          <p:nvPr/>
        </p:nvSpPr>
        <p:spPr>
          <a:xfrm>
            <a:off x="6527800" y="4318000"/>
            <a:ext cx="1387475" cy="1168400"/>
          </a:xfrm>
          <a:prstGeom prst="rect">
            <a:avLst/>
          </a:prstGeom>
          <a:solidFill>
            <a:srgbClr val="FFFFFF"/>
          </a:solidFill>
          <a:ln>
            <a:noFill/>
            <a:prstDash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>
              <a:spcAft>
                <a:spcPts val="0"/>
              </a:spcAft>
            </a:pPr>
            <a:endParaRPr lang="it-IT" sz="1000">
              <a:effectLst/>
              <a:latin typeface="Times New Roman"/>
              <a:ea typeface="Times New Roman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51520" y="6335827"/>
            <a:ext cx="5708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/>
              <a:t>Nome e Cognome – Titolo della tesi……………………………….. 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95536" y="1052736"/>
            <a:ext cx="828092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dirty="0"/>
              <a:t>Il carattere deve essere chiaramente leggibile; si consigliano i font Calibri o </a:t>
            </a:r>
            <a:r>
              <a:rPr lang="it-IT" sz="2000" dirty="0" err="1"/>
              <a:t>Arial</a:t>
            </a:r>
            <a:r>
              <a:rPr lang="it-IT" sz="2000" dirty="0"/>
              <a:t> di dimensione tra 20-22 per il testo. Per il titolo della slide, stesso font con dimensioni 28-30.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dirty="0"/>
              <a:t>Si consiglia di utilizzare sfondo chiaro e carattere scuro. Sfumature di colore difficilmente saranno correttamente visibili una volta avviata la proiezione.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dirty="0"/>
              <a:t>Se nel testo sono presenti termini </a:t>
            </a:r>
            <a:r>
              <a:rPr lang="it-IT" sz="2000" dirty="0">
                <a:solidFill>
                  <a:srgbClr val="FF0000"/>
                </a:solidFill>
              </a:rPr>
              <a:t>importanti</a:t>
            </a:r>
            <a:r>
              <a:rPr lang="it-IT" sz="2000" dirty="0"/>
              <a:t> è consigliato </a:t>
            </a:r>
            <a:r>
              <a:rPr lang="it-IT" sz="2000" dirty="0">
                <a:solidFill>
                  <a:srgbClr val="0070C0"/>
                </a:solidFill>
              </a:rPr>
              <a:t>evidenziarli</a:t>
            </a:r>
            <a:r>
              <a:rPr lang="it-IT" sz="2000" dirty="0"/>
              <a:t> usando un colore diverso (es. rosso e blu) e </a:t>
            </a:r>
            <a:r>
              <a:rPr lang="it-IT" sz="2000" u="sng" dirty="0"/>
              <a:t>sottolineature.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dirty="0"/>
              <a:t>Le tabelle devono essere leggibili. Si sconsiglia di riportare tabelle con dimensioni eccessive e carattere inferiore al 18 (vedi esempio).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dirty="0"/>
              <a:t>I grafici devono essere leggibili, con linee di colore diversi, spessore adeguato e caratteri degli assi non inferiori al 18 (vedi esempio).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dirty="0"/>
              <a:t>I candidati sono invitati caldamente a illustrare la propria presentazione al relatore prima della data di discussione della tesi, in modo da apportare le opportune correzioni al testo ed al discorso.</a:t>
            </a:r>
          </a:p>
        </p:txBody>
      </p:sp>
      <p:sp>
        <p:nvSpPr>
          <p:cNvPr id="10" name="Rettangolo 9"/>
          <p:cNvSpPr/>
          <p:nvPr/>
        </p:nvSpPr>
        <p:spPr>
          <a:xfrm>
            <a:off x="643873" y="358484"/>
            <a:ext cx="7856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800" b="1" dirty="0"/>
              <a:t>Linee guida per la preparazione della presentazione</a:t>
            </a:r>
            <a:endParaRPr lang="it-IT" sz="2800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A4A4D684-2F3A-403B-B203-D381131323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5569" y="6272825"/>
            <a:ext cx="1502443" cy="491127"/>
          </a:xfrm>
          <a:prstGeom prst="rect">
            <a:avLst/>
          </a:prstGeom>
        </p:spPr>
      </p:pic>
      <p:sp>
        <p:nvSpPr>
          <p:cNvPr id="13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8306690" y="6356350"/>
            <a:ext cx="585789" cy="365125"/>
          </a:xfrm>
        </p:spPr>
        <p:txBody>
          <a:bodyPr/>
          <a:lstStyle/>
          <a:p>
            <a:fld id="{28D7E27A-6A9F-4615-9414-27FC10669CBD}" type="slidenum">
              <a:rPr lang="it-IT" b="1" smtClean="0"/>
              <a:t>4</a:t>
            </a:fld>
            <a:r>
              <a:rPr lang="it-IT" b="1" dirty="0"/>
              <a:t>/N</a:t>
            </a:r>
          </a:p>
        </p:txBody>
      </p:sp>
    </p:spTree>
    <p:extLst>
      <p:ext uri="{BB962C8B-B14F-4D97-AF65-F5344CB8AC3E}">
        <p14:creationId xmlns:p14="http://schemas.microsoft.com/office/powerpoint/2010/main" val="3832314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/>
          <p:nvPr/>
        </p:nvSpPr>
        <p:spPr>
          <a:xfrm>
            <a:off x="6527800" y="4318000"/>
            <a:ext cx="1387475" cy="1168400"/>
          </a:xfrm>
          <a:prstGeom prst="rect">
            <a:avLst/>
          </a:prstGeom>
          <a:solidFill>
            <a:srgbClr val="FFFFFF"/>
          </a:solidFill>
          <a:ln>
            <a:noFill/>
            <a:prstDash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>
              <a:spcAft>
                <a:spcPts val="0"/>
              </a:spcAft>
            </a:pPr>
            <a:endParaRPr lang="it-IT" sz="1000">
              <a:effectLst/>
              <a:latin typeface="Times New Roman"/>
              <a:ea typeface="Times New Roman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51520" y="6335827"/>
            <a:ext cx="5708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/>
              <a:t>Nome e Cognome – Titolo della tesi……………………………….. 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032642"/>
              </p:ext>
            </p:extLst>
          </p:nvPr>
        </p:nvGraphicFramePr>
        <p:xfrm>
          <a:off x="1509252" y="2271637"/>
          <a:ext cx="6096000" cy="160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Dati</a:t>
                      </a:r>
                      <a:r>
                        <a:rPr lang="it-IT" baseline="0" dirty="0">
                          <a:solidFill>
                            <a:srgbClr val="FF0000"/>
                          </a:solidFill>
                        </a:rPr>
                        <a:t> serie 1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rgbClr val="0070C0"/>
                          </a:solidFill>
                        </a:rPr>
                        <a:t>Dati</a:t>
                      </a:r>
                      <a:r>
                        <a:rPr lang="it-IT" baseline="0" dirty="0">
                          <a:solidFill>
                            <a:srgbClr val="0070C0"/>
                          </a:solidFill>
                        </a:rPr>
                        <a:t> serie 2</a:t>
                      </a:r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Dati</a:t>
                      </a:r>
                      <a:r>
                        <a:rPr lang="it-IT" baseline="0" dirty="0">
                          <a:solidFill>
                            <a:schemeClr val="tx1"/>
                          </a:solidFill>
                        </a:rPr>
                        <a:t> Serie …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Dati</a:t>
                      </a:r>
                      <a:r>
                        <a:rPr lang="it-IT" baseline="0" dirty="0">
                          <a:solidFill>
                            <a:schemeClr val="tx1"/>
                          </a:solidFill>
                        </a:rPr>
                        <a:t> Serie N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it-IT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XX,XX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it-IT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X.XXX,XX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it-IT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XX,XX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it-IT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X.XXX,XX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10.000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it-IT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XX,XX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it-IT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X.XXX,XX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1475656" y="1798644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TAB. I - ESEMPIO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395535" y="4183004"/>
            <a:ext cx="80722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NOTA: Il simbolo di separazione fra la parte intera e la parte decimale di un numero è la virgola, mentre il punto è usato come separatore delle migliaia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643873" y="358484"/>
            <a:ext cx="7856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800" b="1" dirty="0"/>
              <a:t>Linee guida per la preparazione della presentazione</a:t>
            </a:r>
            <a:endParaRPr lang="it-IT" sz="2800" dirty="0"/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A4A4D684-2F3A-403B-B203-D381131323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5569" y="6272825"/>
            <a:ext cx="1502443" cy="491127"/>
          </a:xfrm>
          <a:prstGeom prst="rect">
            <a:avLst/>
          </a:prstGeom>
        </p:spPr>
      </p:pic>
      <p:sp>
        <p:nvSpPr>
          <p:cNvPr id="16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8306690" y="6356350"/>
            <a:ext cx="585789" cy="365125"/>
          </a:xfrm>
        </p:spPr>
        <p:txBody>
          <a:bodyPr/>
          <a:lstStyle/>
          <a:p>
            <a:fld id="{28D7E27A-6A9F-4615-9414-27FC10669CBD}" type="slidenum">
              <a:rPr lang="it-IT" b="1" smtClean="0"/>
              <a:t>5</a:t>
            </a:fld>
            <a:r>
              <a:rPr lang="it-IT" b="1" dirty="0"/>
              <a:t>/N</a:t>
            </a:r>
          </a:p>
        </p:txBody>
      </p:sp>
    </p:spTree>
    <p:extLst>
      <p:ext uri="{BB962C8B-B14F-4D97-AF65-F5344CB8AC3E}">
        <p14:creationId xmlns:p14="http://schemas.microsoft.com/office/powerpoint/2010/main" val="3084664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/>
          <p:nvPr/>
        </p:nvSpPr>
        <p:spPr>
          <a:xfrm>
            <a:off x="6527800" y="4318000"/>
            <a:ext cx="1387475" cy="1168400"/>
          </a:xfrm>
          <a:prstGeom prst="rect">
            <a:avLst/>
          </a:prstGeom>
          <a:solidFill>
            <a:srgbClr val="FFFFFF"/>
          </a:solidFill>
          <a:ln>
            <a:noFill/>
            <a:prstDash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>
              <a:spcAft>
                <a:spcPts val="0"/>
              </a:spcAft>
            </a:pPr>
            <a:endParaRPr lang="it-IT" sz="1000">
              <a:effectLst/>
              <a:latin typeface="Times New Roman"/>
              <a:ea typeface="Times New Roman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51520" y="6335827"/>
            <a:ext cx="5708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/>
              <a:t>Nome e Cognome – Titolo della tesi……………………………….. </a:t>
            </a:r>
          </a:p>
        </p:txBody>
      </p:sp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val="3317538993"/>
              </p:ext>
            </p:extLst>
          </p:nvPr>
        </p:nvGraphicFramePr>
        <p:xfrm>
          <a:off x="611561" y="1268760"/>
          <a:ext cx="7856252" cy="4085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1691680" y="5498068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FIG.1 - ESEMPIO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643873" y="358484"/>
            <a:ext cx="7856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800" b="1" dirty="0"/>
              <a:t>Linee guida per la preparazione della presentazione</a:t>
            </a:r>
            <a:endParaRPr lang="it-IT" sz="2800" dirty="0"/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A4A4D684-2F3A-403B-B203-D381131323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5569" y="6272825"/>
            <a:ext cx="1502443" cy="491127"/>
          </a:xfrm>
          <a:prstGeom prst="rect">
            <a:avLst/>
          </a:prstGeom>
        </p:spPr>
      </p:pic>
      <p:sp>
        <p:nvSpPr>
          <p:cNvPr id="15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8306690" y="6356350"/>
            <a:ext cx="585789" cy="365125"/>
          </a:xfrm>
        </p:spPr>
        <p:txBody>
          <a:bodyPr/>
          <a:lstStyle/>
          <a:p>
            <a:fld id="{28D7E27A-6A9F-4615-9414-27FC10669CBD}" type="slidenum">
              <a:rPr lang="it-IT" b="1" smtClean="0"/>
              <a:t>6</a:t>
            </a:fld>
            <a:r>
              <a:rPr lang="it-IT" b="1" dirty="0"/>
              <a:t>/N</a:t>
            </a:r>
          </a:p>
        </p:txBody>
      </p:sp>
    </p:spTree>
    <p:extLst>
      <p:ext uri="{BB962C8B-B14F-4D97-AF65-F5344CB8AC3E}">
        <p14:creationId xmlns:p14="http://schemas.microsoft.com/office/powerpoint/2010/main" val="14176061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713B322FBE3468BF8FD4A11FB05FC" ma:contentTypeVersion="14" ma:contentTypeDescription="Creare un nuovo documento." ma:contentTypeScope="" ma:versionID="c29bad3ecbb5ccea40ef0769f59503b8">
  <xsd:schema xmlns:xsd="http://www.w3.org/2001/XMLSchema" xmlns:xs="http://www.w3.org/2001/XMLSchema" xmlns:p="http://schemas.microsoft.com/office/2006/metadata/properties" xmlns:ns3="aa33e6ab-cd65-47ff-a8ad-e2cd75c737c2" xmlns:ns4="c003e6cd-3eea-4f7f-ad73-262ca6d10bd9" targetNamespace="http://schemas.microsoft.com/office/2006/metadata/properties" ma:root="true" ma:fieldsID="50f8418388c6327731887837d645f4c0" ns3:_="" ns4:_="">
    <xsd:import namespace="aa33e6ab-cd65-47ff-a8ad-e2cd75c737c2"/>
    <xsd:import namespace="c003e6cd-3eea-4f7f-ad73-262ca6d10bd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33e6ab-cd65-47ff-a8ad-e2cd75c737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03e6cd-3eea-4f7f-ad73-262ca6d10bd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95C5246-810D-4116-9F89-8C81790189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33e6ab-cd65-47ff-a8ad-e2cd75c737c2"/>
    <ds:schemaRef ds:uri="c003e6cd-3eea-4f7f-ad73-262ca6d10b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707062-B97E-4EA9-BA87-3649851BC0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EE4704-735D-4F00-AAF6-3CBF067D5715}">
  <ds:schemaRefs>
    <ds:schemaRef ds:uri="aa33e6ab-cd65-47ff-a8ad-e2cd75c737c2"/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infopath/2007/PartnerControls"/>
    <ds:schemaRef ds:uri="c003e6cd-3eea-4f7f-ad73-262ca6d10bd9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554</Words>
  <Application>Microsoft Office PowerPoint</Application>
  <PresentationFormat>Presentazione su schermo (4:3)</PresentationFormat>
  <Paragraphs>79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Edoardo</dc:creator>
  <cp:lastModifiedBy>Valerio</cp:lastModifiedBy>
  <cp:revision>18</cp:revision>
  <dcterms:created xsi:type="dcterms:W3CDTF">2020-11-28T11:31:43Z</dcterms:created>
  <dcterms:modified xsi:type="dcterms:W3CDTF">2022-03-03T09:55:57Z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0x010100D6E713B322FBE3468BF8FD4A11FB05FC</vt:lpwstr>
  </property>
</Properties>
</file>