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6"/>
  </p:sldMasterIdLst>
  <p:notesMasterIdLst>
    <p:notesMasterId r:id="rId9"/>
  </p:notesMasterIdLst>
  <p:sldIdLst>
    <p:sldId id="10144" r:id="rId7"/>
    <p:sldId id="10146" r:id="rId8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eo, Dario" initials="MD" lastIdx="1" clrIdx="0">
    <p:extLst>
      <p:ext uri="{19B8F6BF-5375-455C-9EA6-DF929625EA0E}">
        <p15:presenceInfo xmlns:p15="http://schemas.microsoft.com/office/powerpoint/2012/main" userId="S::Dario.Matteo@nsg.com::b9e80b2f-bd2f-4187-b4ed-e6c2cd4d8ca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E8A"/>
    <a:srgbClr val="C3A1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68" autoAdjust="0"/>
    <p:restoredTop sz="94249" autoAdjust="0"/>
  </p:normalViewPr>
  <p:slideViewPr>
    <p:cSldViewPr snapToGrid="0">
      <p:cViewPr varScale="1">
        <p:scale>
          <a:sx n="154" d="100"/>
          <a:sy n="154" d="100"/>
        </p:scale>
        <p:origin x="174" y="3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200"/>
            </a:lvl1pPr>
          </a:lstStyle>
          <a:p>
            <a:fld id="{619E96C6-F0D8-4454-95E1-F790382275BA}" type="datetimeFigureOut">
              <a:rPr lang="it-IT" smtClean="0"/>
              <a:t>21/06/2024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200"/>
            </a:lvl1pPr>
          </a:lstStyle>
          <a:p>
            <a:fld id="{78DA852C-49B0-4AF9-A9F1-9A6572ABB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319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AF034-072A-49BD-8C8D-BDE3136B7F6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368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5AF034-072A-49BD-8C8D-BDE3136B7F6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61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122364"/>
            <a:ext cx="10363200" cy="186467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0686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E2B36D64-E00E-4D18-934F-DC5971C09277}"/>
              </a:ext>
            </a:extLst>
          </p:cNvPr>
          <p:cNvCxnSpPr>
            <a:cxnSpLocks/>
          </p:cNvCxnSpPr>
          <p:nvPr/>
        </p:nvCxnSpPr>
        <p:spPr>
          <a:xfrm>
            <a:off x="1698263" y="6446405"/>
            <a:ext cx="0" cy="24534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566E64A-A767-4256-AE2D-2F391F0734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0840" y="639652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009DE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AC9105-9A14-427F-AAFA-898F9603892B}" type="slidenum">
              <a:rPr lang="en-GB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GB" dirty="0">
              <a:cs typeface="Arial" charset="0"/>
            </a:endParaRP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2FDB25AC-F848-4B08-AAEC-FE1DEC6561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20" y="6394450"/>
            <a:ext cx="147828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85F500-3AA2-4496-8B8B-EE757B511843}" type="datetime1">
              <a:rPr lang="en-US" smtClean="0">
                <a:latin typeface="Arial" charset="0"/>
                <a:cs typeface="Arial" charset="0"/>
              </a:rPr>
              <a:t>6/21/2024</a:t>
            </a:fld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96178C18-E0C4-4194-8D37-663A4DAFB7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8263" y="63944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683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76960" y="197487"/>
            <a:ext cx="10276840" cy="59531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  <a:lvl2pPr>
              <a:defRPr baseline="0"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2pPr>
            <a:lvl3pPr>
              <a:defRPr baseline="0"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3pPr>
            <a:lvl4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en-US" altLang="ja-JP" dirty="0"/>
              <a:t>First level</a:t>
            </a:r>
            <a:endParaRPr lang="ja-JP" altLang="en-US" dirty="0"/>
          </a:p>
          <a:p>
            <a:pPr lvl="1"/>
            <a:r>
              <a:rPr lang="en-US" altLang="ja-JP" dirty="0"/>
              <a:t>Second level</a:t>
            </a:r>
            <a:endParaRPr lang="ja-JP" altLang="en-US" dirty="0"/>
          </a:p>
          <a:p>
            <a:pPr lvl="2"/>
            <a:r>
              <a:rPr lang="en-US" altLang="ja-JP" dirty="0"/>
              <a:t>Third level</a:t>
            </a:r>
            <a:endParaRPr lang="ja-JP" altLang="en-US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B1EE7619-E320-4B63-805F-E16421BCB449}"/>
              </a:ext>
            </a:extLst>
          </p:cNvPr>
          <p:cNvCxnSpPr>
            <a:cxnSpLocks/>
          </p:cNvCxnSpPr>
          <p:nvPr/>
        </p:nvCxnSpPr>
        <p:spPr>
          <a:xfrm>
            <a:off x="1698263" y="6446405"/>
            <a:ext cx="0" cy="24534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A8CE439-E62C-4244-B2A8-EF4F5EDA8C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20" y="6394450"/>
            <a:ext cx="147828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4EAB08-77E7-4AC9-A847-37E5487ABAA4}" type="datetime1">
              <a:rPr lang="en-US" smtClean="0">
                <a:latin typeface="Arial" charset="0"/>
                <a:cs typeface="Arial" charset="0"/>
              </a:rPr>
              <a:t>6/21/2024</a:t>
            </a:fld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14F1D15-04E5-448E-8BF9-E03BFC371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8263" y="63944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BA1F532-4996-4F04-BC3E-FB34955F84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0840" y="639652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009DE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AC9105-9A14-427F-AAFA-898F9603892B}" type="slidenum">
              <a:rPr lang="en-GB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GB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28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b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37920" y="1143000"/>
            <a:ext cx="10209531" cy="1895476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37920" y="3157065"/>
            <a:ext cx="10209531" cy="1500187"/>
          </a:xfrm>
        </p:spPr>
        <p:txBody>
          <a:bodyPr>
            <a:normAutofit/>
          </a:bodyPr>
          <a:lstStyle>
            <a:lvl1pPr marL="0" indent="0">
              <a:buNone/>
              <a:defRPr sz="3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 dirty="0"/>
              <a:t>Sub title</a:t>
            </a:r>
            <a:endParaRPr lang="ja-JP" altLang="en-US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CDDF9E-DBAC-47C5-A3D7-BD16374907ED}"/>
              </a:ext>
            </a:extLst>
          </p:cNvPr>
          <p:cNvCxnSpPr>
            <a:cxnSpLocks/>
          </p:cNvCxnSpPr>
          <p:nvPr/>
        </p:nvCxnSpPr>
        <p:spPr>
          <a:xfrm>
            <a:off x="1698263" y="6446405"/>
            <a:ext cx="0" cy="24534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BD09995-B1EC-4387-AEA3-1AC583B931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20" y="6394450"/>
            <a:ext cx="147828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2A4F2D-DEB1-44E4-AE16-AD7919C76BFA}" type="datetime1">
              <a:rPr lang="en-US" smtClean="0">
                <a:latin typeface="Arial" charset="0"/>
                <a:cs typeface="Arial" charset="0"/>
              </a:rPr>
              <a:t>6/21/2024</a:t>
            </a:fld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076ACCA-4C70-4478-B8C8-B08507F8A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8263" y="63944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AB48143-EF3B-4179-BFE2-8594C8D43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0840" y="639652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009DE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AC9105-9A14-427F-AAFA-898F9603892B}" type="slidenum">
              <a:rPr lang="en-GB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GB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07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76960" y="1094103"/>
            <a:ext cx="5090160" cy="5062855"/>
          </a:xfrm>
        </p:spPr>
        <p:txBody>
          <a:bodyPr>
            <a:normAutofit/>
          </a:bodyPr>
          <a:lstStyle>
            <a:lvl1pPr>
              <a:defRPr sz="2800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 baseline="0"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 baseline="0"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altLang="ja-JP" dirty="0"/>
              <a:t>First level</a:t>
            </a:r>
            <a:endParaRPr lang="ja-JP" altLang="en-US" dirty="0"/>
          </a:p>
          <a:p>
            <a:pPr lvl="1"/>
            <a:r>
              <a:rPr lang="en-US" altLang="ja-JP" dirty="0"/>
              <a:t>Second level</a:t>
            </a:r>
            <a:endParaRPr lang="ja-JP" altLang="en-US" dirty="0"/>
          </a:p>
          <a:p>
            <a:pPr lvl="2"/>
            <a:r>
              <a:rPr lang="en-US" altLang="ja-JP" dirty="0"/>
              <a:t>Third level</a:t>
            </a:r>
            <a:endParaRPr lang="ja-JP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477000" y="1094105"/>
            <a:ext cx="4876800" cy="5062853"/>
          </a:xfrm>
        </p:spPr>
        <p:txBody>
          <a:bodyPr>
            <a:normAutofit/>
          </a:bodyPr>
          <a:lstStyle>
            <a:lvl1pPr>
              <a:defRPr sz="2800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 baseline="0"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1800" baseline="0"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altLang="ja-JP" dirty="0"/>
              <a:t>First level</a:t>
            </a:r>
            <a:endParaRPr lang="ja-JP" altLang="en-US" dirty="0"/>
          </a:p>
          <a:p>
            <a:pPr lvl="1"/>
            <a:r>
              <a:rPr lang="en-US" altLang="ja-JP" dirty="0"/>
              <a:t>Second level</a:t>
            </a:r>
            <a:endParaRPr lang="ja-JP" altLang="en-US" dirty="0"/>
          </a:p>
          <a:p>
            <a:pPr lvl="2"/>
            <a:r>
              <a:rPr lang="en-US" altLang="ja-JP" dirty="0"/>
              <a:t>Third level</a:t>
            </a:r>
            <a:endParaRPr lang="ja-JP" altLang="en-US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8812F3F-CA03-4A99-B75B-2578A9FE5149}"/>
              </a:ext>
            </a:extLst>
          </p:cNvPr>
          <p:cNvCxnSpPr>
            <a:cxnSpLocks/>
          </p:cNvCxnSpPr>
          <p:nvPr/>
        </p:nvCxnSpPr>
        <p:spPr>
          <a:xfrm>
            <a:off x="1698263" y="6446405"/>
            <a:ext cx="0" cy="24534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C3D3031-5472-482F-A6CC-3CEBE52AC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2120" y="6394450"/>
            <a:ext cx="147828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D3FA11-15BE-4B0A-9C8F-C9D3C4BA2074}" type="datetime1">
              <a:rPr lang="en-US" smtClean="0">
                <a:latin typeface="Arial" charset="0"/>
                <a:cs typeface="Arial" charset="0"/>
              </a:rPr>
              <a:t>6/21/2024</a:t>
            </a:fld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04671DB-15A1-413A-A575-836C683522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8263" y="63944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4CBF517-B95C-4E8B-BAE6-DB0296A8C7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0840" y="639652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009DE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AC9105-9A14-427F-AAFA-898F9603892B}" type="slidenum">
              <a:rPr lang="en-GB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GB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55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03947" y="1071563"/>
            <a:ext cx="4954588" cy="497206"/>
          </a:xfrm>
        </p:spPr>
        <p:txBody>
          <a:bodyPr anchor="t"/>
          <a:lstStyle>
            <a:lvl1pPr marL="0" indent="0">
              <a:buNone/>
              <a:defRPr sz="2400" b="1" baseline="0"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dirty="0"/>
              <a:t>Sub title</a:t>
            </a:r>
            <a:endParaRPr lang="ja-JP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103947" y="1676400"/>
            <a:ext cx="4954588" cy="4312920"/>
          </a:xfrm>
        </p:spPr>
        <p:txBody>
          <a:bodyPr>
            <a:normAutofit/>
          </a:bodyPr>
          <a:lstStyle>
            <a:lvl1pPr>
              <a:defRPr sz="2400" baseline="0"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  <a:lvl2pPr>
              <a:defRPr sz="2000" baseline="0"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2pPr>
            <a:lvl3pPr>
              <a:defRPr sz="1800" baseline="0"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3pPr>
            <a:lvl4pPr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en-US" altLang="ja-JP"/>
              <a:t>First level</a:t>
            </a:r>
            <a:endParaRPr lang="ja-JP" altLang="en-US"/>
          </a:p>
          <a:p>
            <a:pPr lvl="1"/>
            <a:r>
              <a:rPr lang="en-US" altLang="ja-JP"/>
              <a:t>Second level</a:t>
            </a:r>
            <a:endParaRPr lang="ja-JP" altLang="en-US"/>
          </a:p>
          <a:p>
            <a:pPr lvl="2"/>
            <a:r>
              <a:rPr lang="en-US" altLang="ja-JP"/>
              <a:t>Third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76401" y="1071563"/>
            <a:ext cx="4978988" cy="497206"/>
          </a:xfrm>
        </p:spPr>
        <p:txBody>
          <a:bodyPr anchor="t"/>
          <a:lstStyle>
            <a:lvl1pPr marL="0" indent="0">
              <a:buNone/>
              <a:defRPr sz="2400" b="1" baseline="0"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Sub title</a:t>
            </a:r>
            <a:endParaRPr lang="ja-JP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76401" y="1676400"/>
            <a:ext cx="4978988" cy="4312920"/>
          </a:xfrm>
        </p:spPr>
        <p:txBody>
          <a:bodyPr>
            <a:normAutofit/>
          </a:bodyPr>
          <a:lstStyle>
            <a:lvl1pPr>
              <a:defRPr sz="2400" baseline="0"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  <a:lvl2pPr>
              <a:defRPr sz="2000" baseline="0"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2pPr>
            <a:lvl3pPr>
              <a:defRPr sz="1800" baseline="0"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3pPr>
            <a:lvl4pPr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en-US" altLang="ja-JP"/>
              <a:t>First level</a:t>
            </a:r>
            <a:endParaRPr lang="ja-JP" altLang="en-US"/>
          </a:p>
          <a:p>
            <a:pPr lvl="1"/>
            <a:r>
              <a:rPr lang="en-US" altLang="ja-JP"/>
              <a:t>Second level</a:t>
            </a:r>
            <a:endParaRPr lang="ja-JP" altLang="en-US"/>
          </a:p>
          <a:p>
            <a:pPr lvl="2"/>
            <a:r>
              <a:rPr lang="en-US" altLang="ja-JP"/>
              <a:t>Third level</a:t>
            </a:r>
            <a:endParaRPr lang="ja-JP" alt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076960" y="197487"/>
            <a:ext cx="10276840" cy="59531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Title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9BA5021-67F1-4530-AA2F-74E80BC2976F}"/>
              </a:ext>
            </a:extLst>
          </p:cNvPr>
          <p:cNvCxnSpPr>
            <a:cxnSpLocks/>
          </p:cNvCxnSpPr>
          <p:nvPr/>
        </p:nvCxnSpPr>
        <p:spPr>
          <a:xfrm>
            <a:off x="1698263" y="6446405"/>
            <a:ext cx="0" cy="24534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AC07902-E4F3-41CF-B850-25A24C828E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2120" y="6394450"/>
            <a:ext cx="147828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A5BF36-5F79-477F-9B35-A1BDCB35A610}" type="datetime1">
              <a:rPr lang="en-US" smtClean="0">
                <a:latin typeface="Arial" charset="0"/>
                <a:cs typeface="Arial" charset="0"/>
              </a:rPr>
              <a:t>6/21/2024</a:t>
            </a:fld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37E66C0D-0F18-4682-B061-A5C26A1D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98263" y="63944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7DFA1F2-F7B9-4298-9EBE-CB6931EF4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0840" y="639652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009DE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AC9105-9A14-427F-AAFA-898F9603892B}" type="slidenum">
              <a:rPr lang="en-GB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GB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88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fic / 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3D2858AD-E570-4B96-B594-C5CE93CA728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6960" y="1039091"/>
            <a:ext cx="10927080" cy="519545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/>
              <a:t>Cliquez sur l'icône pour ajouter une image</a:t>
            </a:r>
            <a:endParaRPr lang="de-D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89D209E-9CF1-472F-AE92-1EECB49515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6960" y="197487"/>
            <a:ext cx="10276840" cy="59531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E633894-BC84-4FD6-A073-111DD2AF71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20" y="6394450"/>
            <a:ext cx="147828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673A9F-B401-494D-9540-3F299C778E99}" type="datetime1">
              <a:rPr lang="en-US" smtClean="0">
                <a:latin typeface="Arial" charset="0"/>
                <a:cs typeface="Arial" charset="0"/>
              </a:rPr>
              <a:t>6/21/2024</a:t>
            </a:fld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2BAB327-7313-434B-9E4C-4070A499D7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8263" y="63944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2337893-845A-40C7-8690-DA2238BABF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0840" y="639652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009DE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AC9105-9A14-427F-AAFA-898F9603892B}" type="slidenum">
              <a:rPr lang="en-GB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GB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26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R_02_WC K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3"/>
          </p:nvPr>
        </p:nvSpPr>
        <p:spPr>
          <a:xfrm>
            <a:off x="1227667" y="857250"/>
            <a:ext cx="10659533" cy="4762500"/>
          </a:xfrm>
        </p:spPr>
        <p:txBody>
          <a:bodyPr/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  <a:endParaRPr lang="ja-JP" alt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AC9105-9A14-427F-AAFA-898F9603892B}" type="slidenum">
              <a:rPr lang="en-GB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GB" dirty="0">
              <a:cs typeface="Arial" charset="0"/>
            </a:endParaRP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6"/>
          </p:nvPr>
        </p:nvSpPr>
        <p:spPr>
          <a:xfrm>
            <a:off x="1170518" y="6446839"/>
            <a:ext cx="3041649" cy="388937"/>
          </a:xfrm>
        </p:spPr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2A4CE7-8B24-405E-89EC-B6718F4C8772}" type="datetime1">
              <a:rPr lang="en-US" smtClean="0">
                <a:latin typeface="Arial" charset="0"/>
                <a:cs typeface="Arial" charset="0"/>
              </a:rPr>
              <a:t>6/21/2024</a:t>
            </a:fld>
            <a:endParaRPr lang="en-GB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724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onthly report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227667" y="1009650"/>
            <a:ext cx="10576984" cy="4324350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AC9105-9A14-427F-AAFA-898F9603892B}" type="slidenum">
              <a:rPr lang="en-GB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GB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255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onthly report_02_WC K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3"/>
          </p:nvPr>
        </p:nvSpPr>
        <p:spPr>
          <a:xfrm>
            <a:off x="1227667" y="857250"/>
            <a:ext cx="10659533" cy="4762500"/>
          </a:xfrm>
        </p:spPr>
        <p:txBody>
          <a:bodyPr/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  <a:endParaRPr lang="ja-JP" alt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AC9105-9A14-427F-AAFA-898F9603892B}" type="slidenum">
              <a:rPr lang="en-GB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GB" dirty="0">
              <a:cs typeface="Arial" charset="0"/>
            </a:endParaRP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6"/>
          </p:nvPr>
        </p:nvSpPr>
        <p:spPr>
          <a:xfrm>
            <a:off x="1170518" y="6446839"/>
            <a:ext cx="3041649" cy="388937"/>
          </a:xfrm>
        </p:spPr>
        <p:txBody>
          <a:bodyPr/>
          <a:lstStyle>
            <a:lvl1pPr>
              <a:defRPr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2EDA6E-7BB5-4A85-8912-9D630BD127E8}" type="datetime1">
              <a:rPr lang="en-US" smtClean="0">
                <a:latin typeface="Arial" charset="0"/>
                <a:cs typeface="Arial" charset="0"/>
              </a:rPr>
              <a:t>6/21/2024</a:t>
            </a:fld>
            <a:endParaRPr lang="en-GB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42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6960" y="197487"/>
            <a:ext cx="10276840" cy="595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6960" y="1094105"/>
            <a:ext cx="10276840" cy="5062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First level</a:t>
            </a:r>
            <a:endParaRPr lang="ja-JP" altLang="en-US" dirty="0"/>
          </a:p>
          <a:p>
            <a:pPr lvl="1"/>
            <a:r>
              <a:rPr lang="en-US" altLang="ja-JP" dirty="0"/>
              <a:t>Second level</a:t>
            </a:r>
            <a:endParaRPr lang="ja-JP" altLang="en-US" dirty="0"/>
          </a:p>
          <a:p>
            <a:pPr lvl="2"/>
            <a:r>
              <a:rPr lang="en-US" altLang="ja-JP" dirty="0"/>
              <a:t>Third level</a:t>
            </a:r>
            <a:endParaRPr lang="ja-JP" altLang="en-US" dirty="0"/>
          </a:p>
          <a:p>
            <a:pPr lvl="3"/>
            <a:endParaRPr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120" y="6394450"/>
            <a:ext cx="147828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1A0981-4419-4921-AAD7-226FBD6A52D7}" type="datetime1">
              <a:rPr lang="en-US" smtClean="0">
                <a:latin typeface="Arial" charset="0"/>
                <a:cs typeface="Arial" charset="0"/>
              </a:rPr>
              <a:t>6/21/2024</a:t>
            </a:fld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8263" y="63944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009DE0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0840" y="639652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009DE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AC9105-9A14-427F-AAFA-898F9603892B}" type="slidenum">
              <a:rPr lang="en-GB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en-GB" dirty="0">
              <a:cs typeface="Arial" charset="0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"/>
            <a:ext cx="381769" cy="6858000"/>
          </a:xfrm>
          <a:prstGeom prst="rect">
            <a:avLst/>
          </a:prstGeom>
        </p:spPr>
      </p:pic>
      <p:pic>
        <p:nvPicPr>
          <p:cNvPr id="9" name="Picture 2" descr="NSG.png">
            <a:extLst>
              <a:ext uri="{FF2B5EF4-FFF2-40B4-BE49-F238E27FC236}">
                <a16:creationId xmlns:a16="http://schemas.microsoft.com/office/drawing/2014/main" id="{8F617A62-5C14-4797-B72F-8E94743DA139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1963" y="212938"/>
            <a:ext cx="1435200" cy="591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28981006-DA13-4C37-A168-A98FB27924CC}"/>
              </a:ext>
            </a:extLst>
          </p:cNvPr>
          <p:cNvCxnSpPr>
            <a:cxnSpLocks/>
          </p:cNvCxnSpPr>
          <p:nvPr/>
        </p:nvCxnSpPr>
        <p:spPr>
          <a:xfrm>
            <a:off x="1698263" y="6446405"/>
            <a:ext cx="0" cy="24534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92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80" r:id="rId7"/>
    <p:sldLayoutId id="2147483681" r:id="rId8"/>
    <p:sldLayoutId id="2147483682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Tahoma" panose="020B0604030504040204" pitchFamily="34" charset="0"/>
          <a:ea typeface="Meiryo UI" panose="020B0604030504040204" pitchFamily="50" charset="-128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827F77"/>
        </a:buClr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Tahoma" panose="020B0604030504040204" pitchFamily="34" charset="0"/>
          <a:ea typeface="Meiryo UI" panose="020B0604030504040204" pitchFamily="50" charset="-128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27F77"/>
        </a:buClr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Tahoma" panose="020B0604030504040204" pitchFamily="34" charset="0"/>
          <a:ea typeface="Meiryo UI" panose="020B0604030504040204" pitchFamily="50" charset="-128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827F77"/>
        </a:buClr>
        <a:buFont typeface="Arial" panose="020B0604020202020204" pitchFamily="34" charset="0"/>
        <a:buChar char="•"/>
        <a:defRPr kumimoji="1" sz="2000" kern="1200" baseline="0">
          <a:solidFill>
            <a:schemeClr val="tx1"/>
          </a:solidFill>
          <a:latin typeface="Tahoma" panose="020B0604030504040204" pitchFamily="34" charset="0"/>
          <a:ea typeface="Meiryo UI" panose="020B0604030504040204" pitchFamily="50" charset="-128"/>
          <a:cs typeface="Tahom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1800" kern="1200">
          <a:solidFill>
            <a:schemeClr val="tx1"/>
          </a:solidFill>
          <a:latin typeface="Tahoma" panose="020B0604030504040204" pitchFamily="34" charset="0"/>
          <a:ea typeface="Meiryo UI" panose="020B0604030504040204" pitchFamily="50" charset="-128"/>
          <a:cs typeface="Tahom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kumimoji="1" sz="18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613" y="709309"/>
            <a:ext cx="11333086" cy="5188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i="1" u="sng" dirty="0"/>
              <a:t>Main areas: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b="1" dirty="0"/>
              <a:t>Quality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dirty="0"/>
              <a:t>IATF 16949 Certification – Lab Handbook / Main Standard Procedures between San Salvo and </a:t>
            </a:r>
            <a:r>
              <a:rPr lang="en-GB" sz="1400" dirty="0" err="1"/>
              <a:t>Settimo</a:t>
            </a:r>
            <a:r>
              <a:rPr lang="en-GB" sz="1400" dirty="0"/>
              <a:t> Labs  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dirty="0"/>
              <a:t>Customer Specific Requirements: Gap analysis and implementation to accomplish the requirements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b="1" dirty="0"/>
              <a:t>Lab SW – Database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dirty="0"/>
              <a:t>Lab management; Validation plan management; Equipment workload: capacity / capability and booking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/>
              <a:t>Creation of an equipment network: mapping, cabling and remote management of equipment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b="1" dirty="0"/>
              <a:t>Validation Network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dirty="0"/>
              <a:t>Cost management: </a:t>
            </a:r>
            <a:r>
              <a:rPr lang="en-US" sz="1400" dirty="0"/>
              <a:t>Creation of a standard tool for test costing (for quotation) and database to collect and track costs and revenues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dirty="0"/>
              <a:t>Standard Operating Procedures: </a:t>
            </a:r>
            <a:r>
              <a:rPr lang="en-US" sz="1400" dirty="0"/>
              <a:t>to standardize method, analysis and evaluation of tests across the European Labs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dirty="0"/>
              <a:t>Reports standards: format compliant to Customer requirements to be used across EU Labs  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b="1" dirty="0"/>
              <a:t>New Plastic/Adhesive Materials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dirty="0"/>
              <a:t>Study and Analysis of opportunities from market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600" b="1" dirty="0"/>
              <a:t>New technologies and process analysis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dirty="0"/>
              <a:t>Study of possible alternative on current bonding technology compare with market opportunities</a:t>
            </a:r>
          </a:p>
          <a:p>
            <a:pPr marL="0" indent="0">
              <a:buNone/>
            </a:pPr>
            <a:endParaRPr lang="en-GB" sz="1600" dirty="0"/>
          </a:p>
          <a:p>
            <a:pPr>
              <a:buFont typeface="Wingdings" panose="05000000000000000000" pitchFamily="2" charset="2"/>
              <a:buChar char="ü"/>
            </a:pPr>
            <a:endParaRPr lang="en-GB" sz="1600" dirty="0"/>
          </a:p>
          <a:p>
            <a:pPr>
              <a:buFont typeface="Wingdings" panose="05000000000000000000" pitchFamily="2" charset="2"/>
              <a:buChar char="ü"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F222C07-2FFD-4C4F-A71E-5152FAD16A3A}"/>
              </a:ext>
            </a:extLst>
          </p:cNvPr>
          <p:cNvSpPr txBox="1">
            <a:spLocks/>
          </p:cNvSpPr>
          <p:nvPr/>
        </p:nvSpPr>
        <p:spPr>
          <a:xfrm>
            <a:off x="396141" y="96347"/>
            <a:ext cx="10159896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en-US" sz="2400" dirty="0"/>
              <a:t>List of possible areas for degree thesis (Validation Lab)</a:t>
            </a:r>
            <a:endParaRPr lang="it-IT" sz="2400" kern="0" dirty="0">
              <a:solidFill>
                <a:prstClr val="black"/>
              </a:solidFill>
              <a:ea typeface="Tahoma" panose="020B0604030504040204" pitchFamily="34" charset="0"/>
            </a:endParaRPr>
          </a:p>
        </p:txBody>
      </p:sp>
      <p:sp>
        <p:nvSpPr>
          <p:cNvPr id="15" name="Segnaposto data 14">
            <a:extLst>
              <a:ext uri="{FF2B5EF4-FFF2-40B4-BE49-F238E27FC236}">
                <a16:creationId xmlns:a16="http://schemas.microsoft.com/office/drawing/2014/main" id="{C166D834-B278-494F-BB11-3E851A7358A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6B62BD-7AB1-4523-82A5-40706FAB32C9}" type="datetime1">
              <a:rPr lang="en-US" smtClean="0">
                <a:latin typeface="Arial" charset="0"/>
                <a:cs typeface="Arial" charset="0"/>
              </a:rPr>
              <a:t>6/21/2024</a:t>
            </a:fld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17" name="Segnaposto numero diapositiva 16">
            <a:extLst>
              <a:ext uri="{FF2B5EF4-FFF2-40B4-BE49-F238E27FC236}">
                <a16:creationId xmlns:a16="http://schemas.microsoft.com/office/drawing/2014/main" id="{1F8FDF8C-8B5F-4DE6-9CB1-7C8ED1B1A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AC9105-9A14-427F-AAFA-898F9603892B}" type="slidenum">
              <a:rPr lang="en-GB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dirty="0">
              <a:cs typeface="Arial" charset="0"/>
            </a:endParaRPr>
          </a:p>
        </p:txBody>
      </p:sp>
      <p:sp>
        <p:nvSpPr>
          <p:cNvPr id="12" name="CasellaDiTesto 8">
            <a:extLst>
              <a:ext uri="{FF2B5EF4-FFF2-40B4-BE49-F238E27FC236}">
                <a16:creationId xmlns:a16="http://schemas.microsoft.com/office/drawing/2014/main" id="{25EABBE8-CEDB-49E2-96FC-BAEE8494F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" y="5994340"/>
            <a:ext cx="11176000" cy="400110"/>
          </a:xfrm>
          <a:prstGeom prst="rect">
            <a:avLst/>
          </a:prstGeom>
          <a:solidFill>
            <a:srgbClr val="009DE0"/>
          </a:solidFill>
          <a:ln w="9525">
            <a:solidFill>
              <a:srgbClr val="009EA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ja-JP"/>
            </a:defPPr>
            <a:lvl1pPr marL="342900" marR="0" lvl="0" indent="-342900" algn="ctr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 kumimoji="0" sz="2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34" charset="0"/>
                <a:ea typeface="ＭＳ Ｐゴシック" panose="020B0600070205080204" pitchFamily="34" charset="-128"/>
                <a:cs typeface="Arial" charset="0"/>
              </a:defRPr>
            </a:lvl1pPr>
            <a:lvl2pPr marL="742950" indent="-285750" eaLnBrk="0" hangingPunct="0">
              <a:tabLst>
                <a:tab pos="0" algn="l"/>
              </a:tabLst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</a:tabLst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</a:tabLst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</a:tabLst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latin typeface="Arial" charset="0"/>
                <a:cs typeface="Arial" charset="0"/>
              </a:defRPr>
            </a:lvl9pPr>
          </a:lstStyle>
          <a:p>
            <a:r>
              <a:rPr lang="en-US" dirty="0"/>
              <a:t>Cooperation opportunities between</a:t>
            </a:r>
            <a:r>
              <a:rPr lang="it-IT" dirty="0"/>
              <a:t> NSG &amp;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130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F222C07-2FFD-4C4F-A71E-5152FAD16A3A}"/>
              </a:ext>
            </a:extLst>
          </p:cNvPr>
          <p:cNvSpPr txBox="1">
            <a:spLocks/>
          </p:cNvSpPr>
          <p:nvPr/>
        </p:nvSpPr>
        <p:spPr>
          <a:xfrm>
            <a:off x="396141" y="96347"/>
            <a:ext cx="10159896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sz="24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rPr>
              <a:t>Proposte per argomenti specifici</a:t>
            </a:r>
            <a:endParaRPr kumimoji="1" lang="it-IT" sz="2400" b="0" i="0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Segnaposto data 14">
            <a:extLst>
              <a:ext uri="{FF2B5EF4-FFF2-40B4-BE49-F238E27FC236}">
                <a16:creationId xmlns:a16="http://schemas.microsoft.com/office/drawing/2014/main" id="{C166D834-B278-494F-BB11-3E851A7358A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C6B62BD-7AB1-4523-82A5-40706FAB32C9}" type="datetime1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009DE0"/>
                </a:solidFill>
                <a:effectLst/>
                <a:uLnTx/>
                <a:uFillTx/>
                <a:latin typeface="Arial" charset="0"/>
                <a:ea typeface="Meiryo UI" panose="020B0604030504040204" pitchFamily="50" charset="-128"/>
                <a:cs typeface="Arial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6/21/2024</a:t>
            </a:fld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9DE0"/>
              </a:solidFill>
              <a:effectLst/>
              <a:uLnTx/>
              <a:uFillTx/>
              <a:latin typeface="Arial" charset="0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17" name="Segnaposto numero diapositiva 16">
            <a:extLst>
              <a:ext uri="{FF2B5EF4-FFF2-40B4-BE49-F238E27FC236}">
                <a16:creationId xmlns:a16="http://schemas.microsoft.com/office/drawing/2014/main" id="{1F8FDF8C-8B5F-4DE6-9CB1-7C8ED1B1A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DAC9105-9A14-427F-AAFA-898F9603892B}" type="slidenum">
              <a:rPr kumimoji="0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009DE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9DE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Arial" charset="0"/>
            </a:endParaRPr>
          </a:p>
        </p:txBody>
      </p:sp>
      <p:sp>
        <p:nvSpPr>
          <p:cNvPr id="12" name="CasellaDiTesto 8">
            <a:extLst>
              <a:ext uri="{FF2B5EF4-FFF2-40B4-BE49-F238E27FC236}">
                <a16:creationId xmlns:a16="http://schemas.microsoft.com/office/drawing/2014/main" id="{25EABBE8-CEDB-49E2-96FC-BAEE8494F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" y="5994340"/>
            <a:ext cx="11176000" cy="400110"/>
          </a:xfrm>
          <a:prstGeom prst="rect">
            <a:avLst/>
          </a:prstGeom>
          <a:solidFill>
            <a:srgbClr val="009DE0"/>
          </a:solidFill>
          <a:ln w="9525">
            <a:solidFill>
              <a:srgbClr val="009EA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ja-JP"/>
            </a:defPPr>
            <a:lvl1pPr marL="342900" marR="0" lvl="0" indent="-342900" algn="ctr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 kumimoji="0" sz="2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34" charset="0"/>
                <a:ea typeface="ＭＳ Ｐゴシック" panose="020B0600070205080204" pitchFamily="34" charset="-128"/>
                <a:cs typeface="Arial" charset="0"/>
              </a:defRPr>
            </a:lvl1pPr>
            <a:lvl2pPr marL="742950" indent="-285750" eaLnBrk="0" hangingPunct="0">
              <a:tabLst>
                <a:tab pos="0" algn="l"/>
              </a:tabLst>
              <a:defRPr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</a:tabLst>
              <a:defRPr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</a:tabLst>
              <a:defRPr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</a:tabLst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>
                <a:latin typeface="Arial" charset="0"/>
                <a:cs typeface="Arial" charset="0"/>
              </a:defRPr>
            </a:lvl9pPr>
          </a:lstStyle>
          <a:p>
            <a:pPr marL="342900" marR="0" lvl="0" indent="-34290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lang="it-IT" dirty="0"/>
              <a:t>Elenco dei possibili argomenti di tesi per i prossimi mesi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itchFamily="34" charset="0"/>
              <a:ea typeface="ＭＳ Ｐゴシック" panose="020B0600070205080204" pitchFamily="34" charset="-128"/>
              <a:cs typeface="Arial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F126AC5-916C-4A66-A061-4B47AE4584DB}"/>
              </a:ext>
            </a:extLst>
          </p:cNvPr>
          <p:cNvSpPr txBox="1">
            <a:spLocks/>
          </p:cNvSpPr>
          <p:nvPr/>
        </p:nvSpPr>
        <p:spPr>
          <a:xfrm>
            <a:off x="538684" y="921189"/>
            <a:ext cx="11465356" cy="47080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827F77"/>
              </a:buClr>
              <a:buFont typeface="Arial" panose="020B0604020202020204" pitchFamily="34" charset="0"/>
              <a:buChar char="•"/>
              <a:defRPr kumimoji="1" sz="2800" kern="1200" baseline="0">
                <a:solidFill>
                  <a:schemeClr val="tx1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27F77"/>
              </a:buClr>
              <a:buFont typeface="Arial" panose="020B0604020202020204" pitchFamily="34" charset="0"/>
              <a:buChar char="•"/>
              <a:defRPr kumimoji="1" sz="2400" kern="1200" baseline="0">
                <a:solidFill>
                  <a:schemeClr val="tx1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827F77"/>
              </a:buClr>
              <a:buFont typeface="Arial" panose="020B0604020202020204" pitchFamily="34" charset="0"/>
              <a:buChar char="•"/>
              <a:defRPr kumimoji="1" sz="2000" kern="1200" baseline="0">
                <a:solidFill>
                  <a:schemeClr val="tx1"/>
                </a:solidFill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3888" indent="-623888">
              <a:spcBef>
                <a:spcPts val="500"/>
              </a:spcBef>
              <a:buFont typeface="+mj-lt"/>
              <a:buAutoNum type="arabicPeriod"/>
              <a:defRPr/>
            </a:pPr>
            <a:r>
              <a:rPr kumimoji="1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rPr>
              <a:t>Ottimizzazione del SW gestionale dei flussi di Product </a:t>
            </a:r>
            <a:r>
              <a:rPr kumimoji="1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rPr>
              <a:t>Validation</a:t>
            </a:r>
            <a:r>
              <a:rPr kumimoji="1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rPr>
              <a:t> per </a:t>
            </a:r>
            <a:r>
              <a:rPr lang="it-IT" sz="1800" dirty="0">
                <a:solidFill>
                  <a:prstClr val="black"/>
                </a:solidFill>
              </a:rPr>
              <a:t>i</a:t>
            </a:r>
            <a:r>
              <a:rPr kumimoji="1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Meiryo UI" panose="020B0604030504040204" pitchFamily="50" charset="-128"/>
                <a:cs typeface="Tahoma" panose="020B0604030504040204" pitchFamily="34" charset="0"/>
              </a:rPr>
              <a:t> laboratori di San Salvo e Settimo Torinese</a:t>
            </a:r>
          </a:p>
          <a:p>
            <a:pPr lvl="1">
              <a:defRPr/>
            </a:pPr>
            <a:r>
              <a:rPr lang="it-IT" sz="1400" dirty="0">
                <a:solidFill>
                  <a:prstClr val="black"/>
                </a:solidFill>
              </a:rPr>
              <a:t>Opportunità per strutturare questo progetto in step successivi</a:t>
            </a:r>
            <a:endParaRPr kumimoji="1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Meiryo UI" panose="020B0604030504040204" pitchFamily="50" charset="-128"/>
              <a:cs typeface="Tahoma" panose="020B0604030504040204" pitchFamily="34" charset="0"/>
            </a:endParaRPr>
          </a:p>
          <a:p>
            <a:pPr marL="623888" indent="-623888">
              <a:spcBef>
                <a:spcPts val="500"/>
              </a:spcBef>
              <a:buFont typeface="+mj-lt"/>
              <a:buAutoNum type="arabicPeriod"/>
              <a:defRPr/>
            </a:pPr>
            <a:r>
              <a:rPr lang="it-IT" sz="1800" dirty="0">
                <a:solidFill>
                  <a:prstClr val="black"/>
                </a:solidFill>
              </a:rPr>
              <a:t>Valutazione / Integrazione RPA (</a:t>
            </a:r>
            <a:r>
              <a:rPr lang="it-IT" sz="1800" dirty="0" err="1">
                <a:solidFill>
                  <a:prstClr val="black"/>
                </a:solidFill>
              </a:rPr>
              <a:t>Robotic</a:t>
            </a:r>
            <a:r>
              <a:rPr lang="it-IT" sz="1800" dirty="0">
                <a:solidFill>
                  <a:prstClr val="black"/>
                </a:solidFill>
              </a:rPr>
              <a:t> </a:t>
            </a:r>
            <a:r>
              <a:rPr lang="it-IT" sz="1800" dirty="0" err="1">
                <a:solidFill>
                  <a:prstClr val="black"/>
                </a:solidFill>
              </a:rPr>
              <a:t>Process</a:t>
            </a:r>
            <a:r>
              <a:rPr lang="it-IT" sz="1800" dirty="0">
                <a:solidFill>
                  <a:prstClr val="black"/>
                </a:solidFill>
              </a:rPr>
              <a:t> Automation) nel flussi di gestione dei laboratori di Product </a:t>
            </a:r>
            <a:r>
              <a:rPr lang="it-IT" sz="1800" dirty="0" err="1">
                <a:solidFill>
                  <a:prstClr val="black"/>
                </a:solidFill>
              </a:rPr>
              <a:t>Validation</a:t>
            </a:r>
            <a:r>
              <a:rPr lang="it-IT" sz="1800" dirty="0">
                <a:solidFill>
                  <a:prstClr val="black"/>
                </a:solidFill>
              </a:rPr>
              <a:t> di San Salvo e Settimo Torinese</a:t>
            </a:r>
          </a:p>
          <a:p>
            <a:pPr marL="623888" indent="-623888">
              <a:spcBef>
                <a:spcPts val="500"/>
              </a:spcBef>
              <a:buFont typeface="+mj-lt"/>
              <a:buAutoNum type="arabicPeriod"/>
              <a:defRPr/>
            </a:pPr>
            <a:r>
              <a:rPr lang="it-IT" sz="1800" dirty="0"/>
              <a:t>Studio per integrazione degli </a:t>
            </a:r>
            <a:r>
              <a:rPr lang="it-IT" sz="1800" dirty="0" err="1"/>
              <a:t>equipment</a:t>
            </a:r>
            <a:r>
              <a:rPr lang="it-IT" sz="1800" dirty="0"/>
              <a:t> di laboratorio in rete (studio di fattibilità, analisi finanziaria, aspetti di cybersecurity) </a:t>
            </a:r>
          </a:p>
          <a:p>
            <a:pPr lvl="1">
              <a:defRPr/>
            </a:pPr>
            <a:r>
              <a:rPr lang="it-IT" sz="1400" dirty="0"/>
              <a:t>Opportunità di estensione del Progetto – in step successivi - al network dei laboratori in Italia ed Europa</a:t>
            </a:r>
          </a:p>
          <a:p>
            <a:pPr marL="623888" indent="-623888">
              <a:spcBef>
                <a:spcPts val="500"/>
              </a:spcBef>
              <a:buFont typeface="+mj-lt"/>
              <a:buAutoNum type="arabicPeriod"/>
              <a:defRPr/>
            </a:pPr>
            <a:r>
              <a:rPr lang="it-IT" sz="1800" dirty="0"/>
              <a:t>Analisi dei costi di gestione di un laboratorio</a:t>
            </a:r>
          </a:p>
          <a:p>
            <a:pPr marL="800100" lvl="1" indent="-342900">
              <a:buFont typeface="+mj-lt"/>
              <a:buAutoNum type="alphaLcPeriod"/>
              <a:defRPr/>
            </a:pPr>
            <a:r>
              <a:rPr lang="it-IT" sz="1400" dirty="0"/>
              <a:t>Stima dei costi di un piano di validazione - ottimizzazione dello strumento di valutazione ed analisi statistica dell’aderenza dei costi effettivi</a:t>
            </a:r>
          </a:p>
          <a:p>
            <a:pPr marL="800100" lvl="1" indent="-342900">
              <a:buFont typeface="+mj-lt"/>
              <a:buAutoNum type="alphaLcPeriod"/>
              <a:defRPr/>
            </a:pPr>
            <a:r>
              <a:rPr lang="it-IT" sz="1400" dirty="0"/>
              <a:t>determinazione del Break </a:t>
            </a:r>
            <a:r>
              <a:rPr lang="it-IT" sz="1400" dirty="0" err="1"/>
              <a:t>even</a:t>
            </a:r>
            <a:r>
              <a:rPr lang="it-IT" sz="1400" dirty="0"/>
              <a:t> point tra volume / mix di test (per tipologia) e costi di gestione</a:t>
            </a:r>
          </a:p>
          <a:p>
            <a:pPr marL="800100" lvl="1" indent="-342900">
              <a:buFont typeface="+mj-lt"/>
              <a:buAutoNum type="alphaLcPeriod"/>
              <a:defRPr/>
            </a:pPr>
            <a:r>
              <a:rPr lang="it-IT" sz="1400" dirty="0"/>
              <a:t>Potenziale espansione per </a:t>
            </a:r>
            <a:r>
              <a:rPr lang="it-IT" sz="1400" dirty="0" err="1"/>
              <a:t>laboratory</a:t>
            </a:r>
            <a:r>
              <a:rPr lang="it-IT" sz="1400" dirty="0"/>
              <a:t> network in Italia e in Europa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it-IT" sz="1800" dirty="0"/>
          </a:p>
          <a:p>
            <a:pPr>
              <a:defRPr/>
            </a:pPr>
            <a:r>
              <a:rPr lang="it-IT" sz="1800" dirty="0"/>
              <a:t>A partire da Settembre 2024 potremmo considerare anche argomenti legati agli aspetti di Qualità e certificazione IATF16949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it-IT" sz="1800" dirty="0"/>
          </a:p>
          <a:p>
            <a:pPr marL="0" indent="0">
              <a:spcBef>
                <a:spcPts val="500"/>
              </a:spcBef>
              <a:buNone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0" indent="0">
              <a:spcBef>
                <a:spcPts val="500"/>
              </a:spcBef>
              <a:buNone/>
              <a:defRPr/>
            </a:pPr>
            <a:endParaRPr lang="en-GB" sz="1800" dirty="0">
              <a:solidFill>
                <a:prstClr val="black"/>
              </a:solidFill>
            </a:endParaRPr>
          </a:p>
          <a:p>
            <a:pPr marL="1081088" marR="0" lvl="1" indent="-6238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27F77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1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Meiryo UI" panose="020B0604030504040204" pitchFamily="50" charset="-128"/>
              <a:cs typeface="Tahoma" panose="020B0604030504040204" pitchFamily="34" charset="0"/>
            </a:endParaRPr>
          </a:p>
          <a:p>
            <a:pPr marL="1081088" marR="0" lvl="1" indent="-623888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27F77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1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Meiryo UI" panose="020B0604030504040204" pitchFamily="50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06437"/>
      </p:ext>
    </p:extLst>
  </p:cSld>
  <p:clrMapOvr>
    <a:masterClrMapping/>
  </p:clrMapOvr>
</p:sld>
</file>

<file path=ppt/theme/theme1.xml><?xml version="1.0" encoding="utf-8"?>
<a:theme xmlns:a="http://schemas.openxmlformats.org/drawingml/2006/main" name="4_NSG Standard Template New English">
  <a:themeElements>
    <a:clrScheme name="NSG Gro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DE0"/>
      </a:accent1>
      <a:accent2>
        <a:srgbClr val="3D8E33"/>
      </a:accent2>
      <a:accent3>
        <a:srgbClr val="009EA0"/>
      </a:accent3>
      <a:accent4>
        <a:srgbClr val="D6CE49"/>
      </a:accent4>
      <a:accent5>
        <a:srgbClr val="7FBA00"/>
      </a:accent5>
      <a:accent6>
        <a:srgbClr val="827F77"/>
      </a:accent6>
      <a:hlink>
        <a:srgbClr val="827F77"/>
      </a:hlink>
      <a:folHlink>
        <a:srgbClr val="009DE0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SG Standard Template New English" id="{6FC6902B-C618-48BE-B7D2-C1CB80510A2F}" vid="{517BBA22-8B97-4108-B11E-995BC153F765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Word" ma:contentTypeID="0x010100445F0658BE7FAD438D3B1D28F0A5752B030200881F915E49DFBB45A1C5C76FD75D6DE6" ma:contentTypeVersion="37" ma:contentTypeDescription="" ma:contentTypeScope="" ma:versionID="52be596ada7bc443576626454466a81b">
  <xsd:schema xmlns:xsd="http://www.w3.org/2001/XMLSchema" xmlns:xs="http://www.w3.org/2001/XMLSchema" xmlns:p="http://schemas.microsoft.com/office/2006/metadata/properties" xmlns:ns2="13fb499f-c428-44b3-9e9d-44ddfcde9562" xmlns:ns3="6ae2b7fe-5fe9-4366-8917-d87b47c816f1" targetNamespace="http://schemas.microsoft.com/office/2006/metadata/properties" ma:root="true" ma:fieldsID="64b650c00a2f8a9b6f806bd0dde57268" ns2:_="" ns3:_="">
    <xsd:import namespace="13fb499f-c428-44b3-9e9d-44ddfcde9562"/>
    <xsd:import namespace="6ae2b7fe-5fe9-4366-8917-d87b47c816f1"/>
    <xsd:element name="properties">
      <xsd:complexType>
        <xsd:sequence>
          <xsd:element name="documentManagement">
            <xsd:complexType>
              <xsd:all>
                <xsd:element ref="ns2:Document_x0020_Expiry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fb499f-c428-44b3-9e9d-44ddfcde9562" elementFormDefault="qualified">
    <xsd:import namespace="http://schemas.microsoft.com/office/2006/documentManagement/types"/>
    <xsd:import namespace="http://schemas.microsoft.com/office/infopath/2007/PartnerControls"/>
    <xsd:element name="Document_x0020_Expiry" ma:index="8" ma:displayName="Document Expiry" ma:default="1 year" ma:format="Dropdown" ma:internalName="Document_x0020_Expiry">
      <xsd:simpleType>
        <xsd:restriction base="dms:Choice">
          <xsd:enumeration value="3 months"/>
          <xsd:enumeration value="6 months"/>
          <xsd:enumeration value="1 year"/>
          <xsd:enumeration value="3 years"/>
          <xsd:enumeration value="5 years"/>
          <xsd:enumeration value="10 years"/>
          <xsd:enumeration value="20 years"/>
          <xsd:enumeration value="30 years"/>
          <xsd:enumeration value="Indefinit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e2b7fe-5fe9-4366-8917-d87b47c816f1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1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1fbfcef1-2cd9-47d8-a2ea-ebdab5b697ae" ContentTypeId="0x010100445F0658BE7FAD438D3B1D28F0A5752B0302" PreviousValue="false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Expiry xmlns="13fb499f-c428-44b3-9e9d-44ddfcde9562">1 year</Document_x0020_Expiry>
    <_dlc_DocId xmlns="6ae2b7fe-5fe9-4366-8917-d87b47c816f1">VKJND4QKPHV2-340-453</_dlc_DocId>
    <_dlc_DocIdUrl xmlns="6ae2b7fe-5fe9-4366-8917-d87b47c816f1">
      <Url>http://projects.mynsg.net/sites/NBD/_layouts/DocIdRedir.aspx?ID=VKJND4QKPHV2-340-453</Url>
      <Description>VKJND4QKPHV2-340-453</Description>
    </_dlc_DocIdUrl>
  </documentManagement>
</p:properties>
</file>

<file path=customXml/itemProps1.xml><?xml version="1.0" encoding="utf-8"?>
<ds:datastoreItem xmlns:ds="http://schemas.openxmlformats.org/officeDocument/2006/customXml" ds:itemID="{AC7F97A4-EA1F-4186-BB48-1CE960B08EE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911E275-A539-4AD8-B3D8-C360C6A472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fb499f-c428-44b3-9e9d-44ddfcde9562"/>
    <ds:schemaRef ds:uri="6ae2b7fe-5fe9-4366-8917-d87b47c816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0F12104-2C06-4B32-AE57-10242FA88E1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604D772-2B0C-492E-AA38-D17039B73A3C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505F895-7076-4F41-9E94-1B87D3603E61}">
  <ds:schemaRefs>
    <ds:schemaRef ds:uri="6ae2b7fe-5fe9-4366-8917-d87b47c816f1"/>
    <ds:schemaRef ds:uri="http://schemas.microsoft.com/office/2006/metadata/properties"/>
    <ds:schemaRef ds:uri="13fb499f-c428-44b3-9e9d-44ddfcde9562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6131</TotalTime>
  <Words>352</Words>
  <Application>Microsoft Office PowerPoint</Application>
  <PresentationFormat>Widescreen</PresentationFormat>
  <Paragraphs>41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Meiryo UI</vt:lpstr>
      <vt:lpstr>Arial</vt:lpstr>
      <vt:lpstr>Calibri</vt:lpstr>
      <vt:lpstr>Tahoma</vt:lpstr>
      <vt:lpstr>Wingdings</vt:lpstr>
      <vt:lpstr>4_NSG Standard Template New English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Business Development   Europe</dc:title>
  <dc:creator>Matteo, Dario</dc:creator>
  <cp:lastModifiedBy>Matteo, Dario</cp:lastModifiedBy>
  <cp:revision>339</cp:revision>
  <dcterms:created xsi:type="dcterms:W3CDTF">2021-02-27T08:40:28Z</dcterms:created>
  <dcterms:modified xsi:type="dcterms:W3CDTF">2024-06-21T10:07:18Z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0x010100445F0658BE7FAD438D3B1D28F0A5752B030200881F915E49DFBB45A1C5C76FD75D6DE6</vt:lpwstr>
  </property>
  <property fmtid="{D5CDD505-2E9C-101B-9397-08002B2CF9AE}" pid="3" name="_dlc_DocIdItemGuid">
    <vt:lpwstr>566b2e37-c53c-4f66-b1fb-bd9ce6769632</vt:lpwstr>
  </property>
</Properties>
</file>